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945" r:id="rId2"/>
    <p:sldId id="1019" r:id="rId3"/>
    <p:sldId id="1020" r:id="rId4"/>
    <p:sldId id="994" r:id="rId5"/>
    <p:sldId id="998" r:id="rId6"/>
    <p:sldId id="1022" r:id="rId7"/>
    <p:sldId id="1023" r:id="rId8"/>
    <p:sldId id="1024" r:id="rId9"/>
    <p:sldId id="984" r:id="rId10"/>
  </p:sldIdLst>
  <p:sldSz cx="10693400" cy="7561263"/>
  <p:notesSz cx="7315200" cy="9601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97845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9569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493535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99138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489225" algn="l" defTabSz="99569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6pPr>
    <a:lvl7pPr marL="2987070" algn="l" defTabSz="99569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7pPr>
    <a:lvl8pPr marL="3484916" algn="l" defTabSz="99569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8pPr>
    <a:lvl9pPr marL="3982761" algn="l" defTabSz="99569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99"/>
    <a:srgbClr val="003366"/>
    <a:srgbClr val="FFFF66"/>
    <a:srgbClr val="9999FF"/>
    <a:srgbClr val="FF3300"/>
    <a:srgbClr val="C6D9EC"/>
    <a:srgbClr val="FF7C80"/>
    <a:srgbClr val="339933"/>
    <a:srgbClr val="FF6600"/>
    <a:srgbClr val="4D4D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9875" autoAdjust="0"/>
  </p:normalViewPr>
  <p:slideViewPr>
    <p:cSldViewPr snapToGrid="0">
      <p:cViewPr>
        <p:scale>
          <a:sx n="80" d="100"/>
          <a:sy n="80" d="100"/>
        </p:scale>
        <p:origin x="-510" y="-534"/>
      </p:cViewPr>
      <p:guideLst>
        <p:guide orient="horz" pos="476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"/>
    </p:cViewPr>
  </p:sorterViewPr>
  <p:notesViewPr>
    <p:cSldViewPr snapToGrid="0">
      <p:cViewPr varScale="1">
        <p:scale>
          <a:sx n="79" d="100"/>
          <a:sy n="79" d="100"/>
        </p:scale>
        <p:origin x="-2016" y="-90"/>
      </p:cViewPr>
      <p:guideLst>
        <p:guide orient="horz" pos="3025"/>
        <p:guide pos="2304"/>
      </p:guideLst>
    </p:cSldViewPr>
  </p:notesViewPr>
  <p:gridSpacing cx="737371525" cy="7373715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2" tIns="45774" rIns="91542" bIns="45774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2" tIns="45774" rIns="91542" bIns="45774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2" tIns="45774" rIns="91542" bIns="45774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2" tIns="45774" rIns="91542" bIns="45774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DC5F0B62-693A-490C-B4F2-D896338C0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8743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23" rIns="91463" bIns="45723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8" y="0"/>
            <a:ext cx="3206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23" rIns="91463" bIns="45723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3313" y="738188"/>
            <a:ext cx="5118100" cy="3617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4575175"/>
            <a:ext cx="5341938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23" rIns="91463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5113"/>
            <a:ext cx="3206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23" rIns="91463" bIns="45723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8" y="9155113"/>
            <a:ext cx="3206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23" rIns="91463" bIns="4572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57E02ABA-C78C-458D-9B01-3FE088E04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3204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7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69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353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13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55B10-BF4C-4812-B431-0519F864BD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22927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46345-9BA4-4C3B-A428-2BFFF3753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22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ACB38-F870-4A05-972F-D10912D448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316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8110A-4E10-4EFB-A8B5-1FB4732E13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2827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2AD6F-4195-495F-BA04-D06704884C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0810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12" y="178530"/>
            <a:ext cx="10026777" cy="4375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14712" y="1647026"/>
            <a:ext cx="4935415" cy="15630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14641" y="1647026"/>
            <a:ext cx="4935415" cy="15630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3A352-013A-40B7-8B51-1BB63B8001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14712" y="178530"/>
            <a:ext cx="10035345" cy="30315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49D9E-747F-49D1-B35A-CC10D2BBA0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7D241-30FF-419A-8ACF-9CAF82F9F1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173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7DDD8-C746-4C4A-A13C-6FF59D286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28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E7AF-48F8-4584-B8A7-355067B273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969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35D8F-7520-4461-B902-1E7B91B2B0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314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презентация обложка 2015 copy.jpg"/>
          <p:cNvPicPr>
            <a:picLocks noChangeAspect="1"/>
          </p:cNvPicPr>
          <p:nvPr userDrawn="1"/>
        </p:nvPicPr>
        <p:blipFill>
          <a:blip r:embed="rId2" cstate="print"/>
          <a:srcRect t="95523"/>
          <a:stretch>
            <a:fillRect/>
          </a:stretch>
        </p:blipFill>
        <p:spPr>
          <a:xfrm>
            <a:off x="12140" y="7222733"/>
            <a:ext cx="10688170" cy="338530"/>
          </a:xfrm>
          <a:prstGeom prst="rect">
            <a:avLst/>
          </a:prstGeom>
        </p:spPr>
      </p:pic>
      <p:pic>
        <p:nvPicPr>
          <p:cNvPr id="9" name="Рисунок 8" descr="ПОЛАИР cop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17" y="329902"/>
            <a:ext cx="1531236" cy="4062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2220686" y="700391"/>
            <a:ext cx="8472714" cy="8018"/>
          </a:xfrm>
          <a:prstGeom prst="line">
            <a:avLst/>
          </a:prstGeom>
          <a:ln w="19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презентация обложка 2015 copy.jpg"/>
          <p:cNvPicPr>
            <a:picLocks noChangeAspect="1"/>
          </p:cNvPicPr>
          <p:nvPr userDrawn="1"/>
        </p:nvPicPr>
        <p:blipFill>
          <a:blip r:embed="rId2" cstate="print"/>
          <a:srcRect t="95523"/>
          <a:stretch>
            <a:fillRect/>
          </a:stretch>
        </p:blipFill>
        <p:spPr>
          <a:xfrm>
            <a:off x="2615" y="7222733"/>
            <a:ext cx="10688170" cy="338530"/>
          </a:xfrm>
          <a:prstGeom prst="rect">
            <a:avLst/>
          </a:prstGeom>
        </p:spPr>
      </p:pic>
      <p:pic>
        <p:nvPicPr>
          <p:cNvPr id="13" name="Рисунок 12" descr="РАДА cop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6628" y="333621"/>
            <a:ext cx="1503560" cy="3811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BDA38-92E4-4E77-9313-35F59F89E2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542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29F0-CE1A-4909-A8C1-9349929676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32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808BB-350E-4CFC-B51C-103C93F51A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E55B10-BF4C-4812-B431-0519F864BD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80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7" r:id="rId6"/>
    <p:sldLayoutId id="2147483678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9" r:id="rId14"/>
    <p:sldLayoutId id="2147483680" r:id="rId15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8675" y="2152650"/>
            <a:ext cx="9039225" cy="41909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9569" tIns="0" rIns="0" bIns="0" anchor="b"/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Холодильные  шкафы 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POLAIR Medico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(Медико)</a:t>
            </a:r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C:\Users\shcherbakova\AppData\Local\Microsoft\Windows\Temporary Internet Files\Content.Outlook\PJ9UOVAC\баннер полаиршоп декабрь фарма 2015.jpg"/>
          <p:cNvPicPr>
            <a:picLocks noChangeAspect="1" noChangeArrowheads="1"/>
          </p:cNvPicPr>
          <p:nvPr/>
        </p:nvPicPr>
        <p:blipFill>
          <a:blip r:embed="rId3" cstate="print"/>
          <a:srcRect l="4220"/>
          <a:stretch>
            <a:fillRect/>
          </a:stretch>
        </p:blipFill>
        <p:spPr bwMode="auto">
          <a:xfrm>
            <a:off x="0" y="4815755"/>
            <a:ext cx="10242138" cy="2394876"/>
          </a:xfrm>
          <a:prstGeom prst="rect">
            <a:avLst/>
          </a:prstGeom>
          <a:noFill/>
        </p:spPr>
      </p:pic>
      <p:pic>
        <p:nvPicPr>
          <p:cNvPr id="6" name="Рисунок 5" descr="презентация обложка 2015 copy.jpg"/>
          <p:cNvPicPr>
            <a:picLocks noChangeAspect="1"/>
          </p:cNvPicPr>
          <p:nvPr/>
        </p:nvPicPr>
        <p:blipFill>
          <a:blip r:embed="rId2" cstate="print"/>
          <a:srcRect t="51671" b="28854"/>
          <a:stretch>
            <a:fillRect/>
          </a:stretch>
        </p:blipFill>
        <p:spPr>
          <a:xfrm>
            <a:off x="0" y="3146962"/>
            <a:ext cx="10688170" cy="1472540"/>
          </a:xfrm>
          <a:prstGeom prst="rect">
            <a:avLst/>
          </a:prstGeom>
        </p:spPr>
      </p:pic>
      <p:pic>
        <p:nvPicPr>
          <p:cNvPr id="7" name="Picture 1" descr="C:\Users\shcherbakova\AppData\Local\Microsoft\Windows\Temporary Internet Files\Content.Outlook\PJ9UOVAC\баннер полаиршоп декабрь фарма 2015.jpg"/>
          <p:cNvPicPr>
            <a:picLocks noChangeAspect="1" noChangeArrowheads="1"/>
          </p:cNvPicPr>
          <p:nvPr/>
        </p:nvPicPr>
        <p:blipFill>
          <a:blip r:embed="rId3" cstate="print"/>
          <a:srcRect l="86510"/>
          <a:stretch>
            <a:fillRect/>
          </a:stretch>
        </p:blipFill>
        <p:spPr bwMode="auto">
          <a:xfrm>
            <a:off x="9250878" y="4815754"/>
            <a:ext cx="1442522" cy="239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604932" y="208286"/>
            <a:ext cx="9639483" cy="55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/>
          <a:lstStyle/>
          <a:p>
            <a:pPr marL="373384" indent="-373384" algn="ctr" eaLnBrk="0" hangingPunct="0">
              <a:spcBef>
                <a:spcPct val="20000"/>
              </a:spcBef>
              <a:buClr>
                <a:srgbClr val="336699"/>
              </a:buClr>
              <a:buSzPct val="70000"/>
              <a:buFontTx/>
              <a:buChar char="-"/>
            </a:pPr>
            <a:endParaRPr lang="ru-RU" sz="1300" dirty="0">
              <a:solidFill>
                <a:schemeClr val="accent2"/>
              </a:solidFill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0010" y="1224000"/>
            <a:ext cx="3598225" cy="535459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Регулируемый диапазон рабочих </a:t>
            </a:r>
          </a:p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температур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+1…+15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Позволяет использовать одну и ту же</a:t>
            </a:r>
            <a:endParaRPr lang="en-US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модель шкафа для хранения </a:t>
            </a:r>
          </a:p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лекарственных средств </a:t>
            </a:r>
          </a:p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в качестве холодного (от +2 до +8°С)</a:t>
            </a:r>
          </a:p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и прохладного (от +8 до +15°С)</a:t>
            </a:r>
          </a:p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Точность установки температуры </a:t>
            </a:r>
          </a:p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при помощи электронного блока </a:t>
            </a:r>
          </a:p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управления (контролера) 0,1°С</a:t>
            </a:r>
          </a:p>
          <a:p>
            <a:pPr>
              <a:lnSpc>
                <a:spcPct val="80000"/>
              </a:lnSpc>
              <a:buClr>
                <a:srgbClr val="565656"/>
              </a:buClr>
              <a:buNone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65656"/>
              </a:buClr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65656"/>
              </a:buClr>
              <a:buNone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65656"/>
              </a:buClr>
              <a:buFontTx/>
              <a:buChar char="-"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066309" y="182031"/>
            <a:ext cx="8265226" cy="7184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8001" tIns="50961" rIns="98001" bIns="50961">
            <a:spAutoFit/>
          </a:bodyPr>
          <a:lstStyle/>
          <a:p>
            <a:pPr marL="197064" indent="-197064" algn="r"/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Холодильные шкафы </a:t>
            </a:r>
            <a:r>
              <a:rPr lang="en-US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POLAIR Medico</a:t>
            </a:r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197064" indent="-197064" algn="r"/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073236" y="1223148"/>
            <a:ext cx="6620164" cy="6305798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marL="373384" marR="0" lvl="0" indent="-373384" algn="l" defTabSz="99569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6565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соответствии с действующим Приказом Минздравсоцразвития РФ от 23.08.2010 N 706н </a:t>
            </a:r>
          </a:p>
          <a:p>
            <a:pPr marL="373384" marR="0" lvl="0" indent="-373384" algn="l" defTabSz="99569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6565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«ОБ  УТВЕРЖДЕНИИ  ПРАВИЛ  ХРАНЕНИЯ  ЛЕКАРСТВЕННЫХ  СРЕДСТВ»</a:t>
            </a: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Хранение лекарственных средств, требующих защиты от воздействия повышенной</a:t>
            </a: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температуры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32. Хранение лекарственных средств, требующих защиты от воздействия повышенной </a:t>
            </a: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Температуры (термолабильные лекарственные средства), организации и индивидуальные </a:t>
            </a: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предприниматели должны осуществлять в соответствии с температурным режимом, </a:t>
            </a: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указанным на первичной и вторичной (потребительской) упаковке лекарственного </a:t>
            </a: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средства в соответствии с требованиями нормативной документации.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73384" marR="0" lvl="0" indent="-373384" algn="l" defTabSz="99569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65656"/>
              </a:buClr>
              <a:buSzTx/>
              <a:buFontTx/>
              <a:buChar char="-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73384" marR="0" lvl="0" indent="-373384" algn="l" defTabSz="99569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6565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ГОСУДАРСТВЕННАЯ ФАРМАКОПЕЯ РОССИЙСКОЙ ФЕДЕРАЦИИ -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XII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ЧАСТЬ 1:</a:t>
            </a: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Температура. Помимо конкретного указания температуры используют также следующие</a:t>
            </a: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термины:</a:t>
            </a:r>
          </a:p>
          <a:p>
            <a:pPr marL="373384" lvl="0" indent="-373384" defTabSz="99569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Глубокое охлаждение                                  Ниже -15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</a:p>
          <a:p>
            <a:pPr marL="373384" lvl="0" indent="-373384" defTabSz="99569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 холодильнике                                      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От +2 до +8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</a:p>
          <a:p>
            <a:pPr marL="373384" lvl="0" indent="-373384" defTabSz="99569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 холодном или прохладном месте       От +8 до +15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«…»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Ниже приводится расшифровка рекомендуемых температурных условий хранения </a:t>
            </a: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репаратов:</a:t>
            </a: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        </a:t>
            </a:r>
          </a:p>
          <a:p>
            <a:pPr marL="373384" marR="0" lvl="0" indent="-373384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    </a:t>
            </a:r>
          </a:p>
          <a:p>
            <a:pPr marL="373384" marR="0" lvl="0" indent="-373384" algn="l" defTabSz="99569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6565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73384" marR="0" lvl="0" indent="-373384" algn="l" defTabSz="99569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65656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345" y="5216548"/>
            <a:ext cx="47339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604932" y="208286"/>
            <a:ext cx="9639483" cy="55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/>
          <a:lstStyle/>
          <a:p>
            <a:pPr marL="373384" indent="-373384" algn="ctr" eaLnBrk="0" hangingPunct="0">
              <a:spcBef>
                <a:spcPct val="20000"/>
              </a:spcBef>
              <a:buClr>
                <a:srgbClr val="336699"/>
              </a:buClr>
              <a:buSzPct val="70000"/>
              <a:buFontTx/>
              <a:buChar char="-"/>
            </a:pPr>
            <a:endParaRPr lang="ru-RU" sz="1300" dirty="0">
              <a:solidFill>
                <a:schemeClr val="accent2"/>
              </a:solidFill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1262" y="1224000"/>
            <a:ext cx="5581403" cy="59642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Холодильные шкафы с</a:t>
            </a:r>
            <a:r>
              <a:rPr lang="en-US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глухими металлическими дверьми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ШХФ-0,5 – объемом 500 л,</a:t>
            </a:r>
          </a:p>
          <a:p>
            <a:pPr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ШХФ-0,7 – объемом 700 л,</a:t>
            </a:r>
          </a:p>
          <a:p>
            <a:pPr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ШХФ-1,0 – объемом 1 000 л,</a:t>
            </a:r>
          </a:p>
          <a:p>
            <a:pPr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ШХФ-1,4 – объемом 1 400 л,</a:t>
            </a:r>
          </a:p>
          <a:p>
            <a:pPr marL="0"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ШХКФ-1,4</a:t>
            </a: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– объемом 1 400</a:t>
            </a: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л (два независимых отделения         по 700 л, в каждом из которых можно установить свой температурный режим в диапазоне от +1 до +15°С).</a:t>
            </a:r>
          </a:p>
          <a:p>
            <a:pPr>
              <a:lnSpc>
                <a:spcPct val="80000"/>
              </a:lnSpc>
              <a:buNone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Холодильные шкафы со стеклянными дверьми:</a:t>
            </a:r>
          </a:p>
          <a:p>
            <a:pPr>
              <a:lnSpc>
                <a:spcPct val="80000"/>
              </a:lnSpc>
              <a:buNone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ШХФ-0,5ДС – объемом 500 л,</a:t>
            </a:r>
          </a:p>
          <a:p>
            <a:pPr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ШХФ-0,7ДС – объемом 700 л,</a:t>
            </a:r>
          </a:p>
          <a:p>
            <a:pPr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ШХФ-1,0ДС – объемом 1 000 л,</a:t>
            </a:r>
          </a:p>
          <a:p>
            <a:pPr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ШХФ-1,4ДС – объемом 1 400 л.</a:t>
            </a:r>
          </a:p>
          <a:p>
            <a:pPr>
              <a:lnSpc>
                <a:spcPct val="80000"/>
              </a:lnSpc>
              <a:buNone/>
            </a:pPr>
            <a:endParaRPr lang="en-US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65656"/>
              </a:buClr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65656"/>
              </a:buClr>
              <a:buNone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65656"/>
              </a:buClr>
              <a:buFontTx/>
              <a:buChar char="-"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5" descr="Рисунок5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4609" y="976664"/>
            <a:ext cx="1863474" cy="282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3111309" y="182031"/>
            <a:ext cx="7267703" cy="7184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8001" tIns="50961" rIns="98001" bIns="50961">
            <a:spAutoFit/>
          </a:bodyPr>
          <a:lstStyle/>
          <a:p>
            <a:pPr marL="197064" indent="-197064"/>
            <a:r>
              <a:rPr lang="ru-R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Модельный ряд </a:t>
            </a:r>
            <a:r>
              <a:rPr lang="en-US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холодильных шкафов </a:t>
            </a:r>
            <a:r>
              <a:rPr lang="en-US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POLAIR Medico</a:t>
            </a:r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197064" indent="-197064" algn="ctr"/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shcherbakova\Documents\Pharm\2015\Shkafi_farmacevticheskie (1)\2DC_FAR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9646" y="1973244"/>
            <a:ext cx="2174314" cy="3156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263" y="1224000"/>
            <a:ext cx="10244137" cy="6198919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Шкафы </a:t>
            </a: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POLAIR</a:t>
            </a: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надежно работают при высоких внешних температурах: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+40</a:t>
            </a:r>
            <a:r>
              <a:rPr lang="en-US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– шкафы с металлическими дверьми,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+32 </a:t>
            </a:r>
            <a:r>
              <a:rPr lang="en-US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– шкафы со стеклянными дверьми.</a:t>
            </a:r>
            <a:endParaRPr lang="en-US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Clr>
                <a:srgbClr val="565656"/>
              </a:buClr>
              <a:buNone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Уверенно поддерживают заданный температурный режим.</a:t>
            </a:r>
          </a:p>
          <a:p>
            <a:pPr marL="0" indent="0"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Имеют 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монолитные цельнозаливные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корпуса и двери.</a:t>
            </a:r>
          </a:p>
          <a:p>
            <a:pPr marL="0" indent="0"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Clr>
                <a:srgbClr val="565656"/>
              </a:buClr>
              <a:buFont typeface="Wingdings" pitchFamily="2" charset="2"/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обшивками из стали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с полимерным покрытием (снаружи и изнутри).</a:t>
            </a:r>
            <a:endParaRPr lang="en-US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Clr>
                <a:srgbClr val="565656"/>
              </a:buClr>
              <a:buNone/>
            </a:pPr>
            <a:endParaRPr lang="en-US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Clr>
                <a:srgbClr val="565656"/>
              </a:buClr>
              <a:buNone/>
            </a:pP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Оснащены профессиональной динамической системой охлаждения.</a:t>
            </a:r>
          </a:p>
          <a:p>
            <a:pPr marL="0" indent="0">
              <a:lnSpc>
                <a:spcPct val="80000"/>
              </a:lnSpc>
              <a:buClr>
                <a:srgbClr val="565656"/>
              </a:buClr>
              <a:buNone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lnSpc>
                <a:spcPct val="80000"/>
              </a:lnSpc>
              <a:buClr>
                <a:srgbClr val="336699"/>
              </a:buClr>
              <a:buSzPct val="70000"/>
              <a:buNone/>
            </a:pP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Расположение агрегатов в верхней части:</a:t>
            </a:r>
            <a:endParaRPr lang="en-US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lnSpc>
                <a:spcPct val="80000"/>
              </a:lnSpc>
              <a:buClr>
                <a:srgbClr val="336699"/>
              </a:buClr>
              <a:buSzPct val="70000"/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улучшает теплообменные свойства шкафов, </a:t>
            </a:r>
            <a:endParaRPr lang="en-US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lnSpc>
                <a:spcPct val="80000"/>
              </a:lnSpc>
              <a:buClr>
                <a:srgbClr val="336699"/>
              </a:buClr>
              <a:buSzPct val="70000"/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упрощает доступ для обслуживания,</a:t>
            </a:r>
            <a:endParaRPr lang="en-US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lnSpc>
                <a:spcPct val="80000"/>
              </a:lnSpc>
              <a:buClr>
                <a:srgbClr val="336699"/>
              </a:buClr>
              <a:buSzPct val="70000"/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предохраняет агрегаты от загрязнения.</a:t>
            </a:r>
            <a:endParaRPr lang="en-US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0" lvl="1" indent="0" eaLnBrk="0" hangingPunct="0">
              <a:lnSpc>
                <a:spcPct val="80000"/>
              </a:lnSpc>
              <a:buClr>
                <a:srgbClr val="336699"/>
              </a:buClr>
              <a:buSzPct val="70000"/>
              <a:buFont typeface="Arial" pitchFamily="34" charset="0"/>
              <a:buChar char="•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lnSpc>
                <a:spcPct val="80000"/>
              </a:lnSpc>
              <a:buClr>
                <a:srgbClr val="336699"/>
              </a:buClr>
              <a:buSzPct val="70000"/>
              <a:buNone/>
            </a:pP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Оттайка 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испарителей  шкафов осуществляется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автоматически. </a:t>
            </a:r>
          </a:p>
          <a:p>
            <a:pPr marL="0" indent="0" eaLnBrk="0" hangingPunct="0">
              <a:lnSpc>
                <a:spcPct val="80000"/>
              </a:lnSpc>
              <a:buClr>
                <a:srgbClr val="336699"/>
              </a:buClr>
              <a:buSzPct val="70000"/>
              <a:buNone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lnSpc>
                <a:spcPct val="80000"/>
              </a:lnSpc>
              <a:buClr>
                <a:srgbClr val="336699"/>
              </a:buClr>
              <a:buSzPct val="70000"/>
              <a:buNone/>
            </a:pP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Вода испаряется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из ванночки слива, расположенной снаружи на задней </a:t>
            </a:r>
          </a:p>
          <a:p>
            <a:pPr marL="0" indent="0" eaLnBrk="0" hangingPunct="0">
              <a:lnSpc>
                <a:spcPct val="80000"/>
              </a:lnSpc>
              <a:buClr>
                <a:srgbClr val="336699"/>
              </a:buClr>
              <a:buSzPct val="70000"/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стенке шкафов.</a:t>
            </a:r>
          </a:p>
          <a:p>
            <a:pPr marL="0" indent="0" eaLnBrk="0" hangingPunct="0">
              <a:lnSpc>
                <a:spcPct val="80000"/>
              </a:lnSpc>
              <a:buClr>
                <a:srgbClr val="336699"/>
              </a:buClr>
              <a:buSzPct val="70000"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lnSpc>
                <a:spcPct val="80000"/>
              </a:lnSpc>
              <a:buClr>
                <a:srgbClr val="336699"/>
              </a:buClr>
              <a:buSzPct val="70000"/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Все шкафы </a:t>
            </a: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POLAIR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оснащены 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клапанами Шредера.</a:t>
            </a: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5236936" y="182031"/>
            <a:ext cx="5878285" cy="410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8001" tIns="50961" rIns="98001" bIns="50961">
            <a:spAutoFit/>
          </a:bodyPr>
          <a:lstStyle/>
          <a:p>
            <a:pPr marL="197064" indent="-197064"/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Холодильные шкафы </a:t>
            </a:r>
            <a:r>
              <a:rPr lang="en-US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POLAIR Medico</a:t>
            </a:r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C:\Users\shcherbakova\Documents\Pharm\2015\Shkafi_farmacevticheskie (1)\2DC_FAR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337" y="938152"/>
            <a:ext cx="2344057" cy="3403351"/>
          </a:xfrm>
          <a:prstGeom prst="rect">
            <a:avLst/>
          </a:prstGeom>
          <a:noFill/>
        </p:spPr>
      </p:pic>
      <p:pic>
        <p:nvPicPr>
          <p:cNvPr id="3074" name="Picture 2" descr="C:\Users\shcherbakova\Documents\Pharm\2015\Shkafi_farmacevticheskie (1)\1GLUX_FAR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463" y="2351326"/>
            <a:ext cx="1384259" cy="2909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7512" y="1224000"/>
            <a:ext cx="9167750" cy="4730668"/>
          </a:xfrm>
        </p:spPr>
        <p:txBody>
          <a:bodyPr>
            <a:normAutofit/>
          </a:bodyPr>
          <a:lstStyle/>
          <a:p>
            <a:pPr marL="0">
              <a:buFont typeface="Wingdings" pitchFamily="2" charset="2"/>
              <a:buNone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В качестве терморегуляторов в шкафах </a:t>
            </a:r>
            <a:r>
              <a:rPr lang="en-US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POLAIR Medico 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Медико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)                                                          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применяются 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электронные блоки управления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, которые обеспечивают:</a:t>
            </a:r>
          </a:p>
          <a:p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0">
              <a:buClr>
                <a:srgbClr val="0A37C8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точность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до 0,1°С установки и изменения рабочей  температуры                                                                                        в диапазоне 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от +1 до +15°,</a:t>
            </a: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0A37C8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надежность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поддержания температуры,</a:t>
            </a:r>
          </a:p>
          <a:p>
            <a:pPr>
              <a:lnSpc>
                <a:spcPct val="140000"/>
              </a:lnSpc>
              <a:buClr>
                <a:srgbClr val="0A37C8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возможность управления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настройками режимов работы шкафов,</a:t>
            </a:r>
          </a:p>
          <a:p>
            <a:pPr>
              <a:lnSpc>
                <a:spcPct val="140000"/>
              </a:lnSpc>
              <a:buClr>
                <a:srgbClr val="0A37C8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визуализацию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параметров работы шкафов и возможных ошибок (</a:t>
            </a: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LED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дисплей),</a:t>
            </a:r>
          </a:p>
          <a:p>
            <a:pPr>
              <a:lnSpc>
                <a:spcPct val="140000"/>
              </a:lnSpc>
              <a:buClr>
                <a:srgbClr val="0A37C8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простоту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диагностики холодильного агрегата,</a:t>
            </a:r>
          </a:p>
          <a:p>
            <a:pPr marL="0" indent="0">
              <a:lnSpc>
                <a:spcPct val="140000"/>
              </a:lnSpc>
              <a:buClr>
                <a:srgbClr val="0A37C8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при заказе шкафов с соответствующими опциями – световую и/или звуковую сигнализацию об изменениях режимов работы шкафа,</a:t>
            </a:r>
            <a:endParaRPr lang="en-US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40000"/>
              </a:lnSpc>
              <a:buClr>
                <a:srgbClr val="0A37C8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подключение к системе дистанционного мониторинга – при заказе шкафов с контроллерами, обеспечивающими данную функцию.</a:t>
            </a:r>
          </a:p>
        </p:txBody>
      </p:sp>
      <p:sp>
        <p:nvSpPr>
          <p:cNvPr id="1028" name="Rectangle 11"/>
          <p:cNvSpPr>
            <a:spLocks noChangeArrowheads="1"/>
          </p:cNvSpPr>
          <p:nvPr/>
        </p:nvSpPr>
        <p:spPr bwMode="auto">
          <a:xfrm>
            <a:off x="2885683" y="182031"/>
            <a:ext cx="8205850" cy="7184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8001" tIns="50961" rIns="98001" bIns="50961">
            <a:spAutoFit/>
          </a:bodyPr>
          <a:lstStyle/>
          <a:p>
            <a:pPr marL="197064" indent="-197064"/>
            <a:r>
              <a:rPr lang="ru-R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Терморегуляторы </a:t>
            </a:r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холодильных </a:t>
            </a:r>
            <a:r>
              <a:rPr lang="ru-R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шкафов </a:t>
            </a:r>
            <a:r>
              <a:rPr lang="en-US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POLAIR Medico</a:t>
            </a:r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197064" indent="-197064" algn="ctr"/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 descr="C:\Users\kuprina\Documents\контролл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2799" y="1116280"/>
            <a:ext cx="3231110" cy="1864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424996" y="1224000"/>
            <a:ext cx="5809550" cy="621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/>
          <a:lstStyle/>
          <a:p>
            <a:pPr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Полки шкафов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изготовлены из стальной оцинкованной проволоки, </a:t>
            </a:r>
          </a:p>
          <a:p>
            <a:pPr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покрытой эмалью.</a:t>
            </a:r>
          </a:p>
          <a:p>
            <a:pPr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Выдерживают нагрузку 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до 40 кг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распределенного веса  и надежно противостоят коррозии.</a:t>
            </a:r>
          </a:p>
          <a:p>
            <a:pPr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На заказ доступны полки с уменьшенной дискретностью прутков и увеличенной нагрузкой на полку.</a:t>
            </a:r>
          </a:p>
          <a:p>
            <a:pPr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Для удобства гигиенического ухода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дно шкафов </a:t>
            </a:r>
          </a:p>
          <a:p>
            <a:pPr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объемом 700 и 1400 л имеет углубление.</a:t>
            </a: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Внутреннее пространство всех шкафов 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подсвечивается.</a:t>
            </a: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  <a:buFont typeface="Arial" pitchFamily="34" charset="0"/>
              <a:buChar char="•"/>
            </a:pPr>
            <a:endParaRPr lang="en-US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Ножки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из нержавеющей стали регулируются по высоте.</a:t>
            </a:r>
          </a:p>
          <a:p>
            <a:pPr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endParaRPr lang="ru-RU" sz="1400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5367561" y="182031"/>
            <a:ext cx="5438898" cy="410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8001" tIns="50961" rIns="98001" bIns="50961">
            <a:spAutoFit/>
          </a:bodyPr>
          <a:lstStyle/>
          <a:p>
            <a:pPr marL="197064" indent="-197064"/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Холодильные </a:t>
            </a:r>
            <a:r>
              <a:rPr lang="ru-R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шкафы </a:t>
            </a:r>
            <a:r>
              <a:rPr lang="en-US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POLAIR Medico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981340" y="1223158"/>
            <a:ext cx="2100811" cy="2149462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 t="1000"/>
            </a:stretch>
          </a:blipFill>
          <a:ln w="88900">
            <a:solidFill>
              <a:srgbClr val="33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69413" y="2648170"/>
            <a:ext cx="2100811" cy="2149462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t="1000"/>
            </a:stretch>
          </a:blipFill>
          <a:ln w="88900">
            <a:solidFill>
              <a:srgbClr val="33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779458" y="4263213"/>
            <a:ext cx="2100811" cy="2149462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5000" t="5000" r="5000" b="5000"/>
            </a:stretch>
          </a:blipFill>
          <a:ln w="88900">
            <a:solidFill>
              <a:srgbClr val="33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424996" y="1224000"/>
            <a:ext cx="5904552" cy="485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/>
          <a:lstStyle/>
          <a:p>
            <a:pPr>
              <a:spcBef>
                <a:spcPts val="336"/>
              </a:spcBef>
              <a:buClr>
                <a:srgbClr val="565656"/>
              </a:buClr>
              <a:buNone/>
            </a:pP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Распашные двери в разборных алюминиевых рамах оснащены:</a:t>
            </a: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336"/>
              </a:spcBef>
              <a:buClr>
                <a:srgbClr val="565656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легко заменяемыми стеклопакетами</a:t>
            </a: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spcBef>
                <a:spcPts val="336"/>
              </a:spcBef>
              <a:buClr>
                <a:srgbClr val="565656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эластичными уплотнителями из ПВХ с магнитной вставкой</a:t>
            </a: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spcBef>
                <a:spcPts val="336"/>
              </a:spcBef>
              <a:buClr>
                <a:srgbClr val="565656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механизмом </a:t>
            </a:r>
            <a:r>
              <a:rPr lang="ru-RU" sz="14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самозакрывания</a:t>
            </a: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36"/>
              </a:spcBef>
              <a:buClr>
                <a:srgbClr val="565656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возможностью </a:t>
            </a:r>
            <a:r>
              <a:rPr lang="ru-RU" sz="14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перенавески</a:t>
            </a: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spcBef>
                <a:spcPts val="336"/>
              </a:spcBef>
              <a:buClr>
                <a:srgbClr val="565656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удобной и практичной алюминиевой ручкой с декоративной пластиковой вставкой</a:t>
            </a: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Вертикальная внутренняя подсветка и подсветка канапе:</a:t>
            </a:r>
            <a:endParaRPr lang="en-US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повышает качество демонстрации лекарственных препаратов</a:t>
            </a: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позитивно влияет на освещенность предприятия,</a:t>
            </a:r>
            <a:endParaRPr lang="en-US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упрощает работу персонала</a:t>
            </a: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808998" lvl="1" indent="-311153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algn="just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185060" y="182031"/>
            <a:ext cx="8775865" cy="4260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8001" tIns="50961" rIns="98001" bIns="50961">
            <a:spAutoFit/>
          </a:bodyPr>
          <a:lstStyle/>
          <a:p>
            <a:pPr marL="197064" indent="-197064"/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Холодильные шкафы</a:t>
            </a:r>
            <a:r>
              <a:rPr lang="en-US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POLAIR Medico </a:t>
            </a:r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стеклянными</a:t>
            </a:r>
            <a:r>
              <a:rPr lang="en-US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дверьми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C:\Users\shcherbakova\Documents\Pharm\2015\Cooler-1-1-2 фар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5969" y="1891495"/>
            <a:ext cx="1428158" cy="2882386"/>
          </a:xfrm>
          <a:prstGeom prst="rect">
            <a:avLst/>
          </a:prstGeom>
          <a:noFill/>
        </p:spPr>
      </p:pic>
      <p:pic>
        <p:nvPicPr>
          <p:cNvPr id="28674" name="Picture 2" descr="C:\Users\shcherbakova\Documents\Pharm\2015\Shkafi_farmacevticheskie (1)\2DC_FAR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2205" y="880714"/>
            <a:ext cx="2174314" cy="3156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424996" y="1224000"/>
            <a:ext cx="5595794" cy="485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/>
          <a:lstStyle/>
          <a:p>
            <a:pPr>
              <a:spcBef>
                <a:spcPts val="336"/>
              </a:spcBef>
              <a:buClr>
                <a:srgbClr val="565656"/>
              </a:buClr>
              <a:buNone/>
            </a:pP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Двери с термоизоляцией </a:t>
            </a:r>
            <a:r>
              <a:rPr lang="ru-RU" sz="1400" b="1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пенополиуретаном</a:t>
            </a: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имеют:</a:t>
            </a:r>
          </a:p>
          <a:p>
            <a:pPr>
              <a:spcBef>
                <a:spcPts val="336"/>
              </a:spcBef>
              <a:buClr>
                <a:srgbClr val="565656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эластичный уплотнитель из ПВХ с магнитной вставкой,</a:t>
            </a:r>
          </a:p>
          <a:p>
            <a:pPr>
              <a:spcBef>
                <a:spcPts val="336"/>
              </a:spcBef>
              <a:buClr>
                <a:srgbClr val="565656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механизм </a:t>
            </a:r>
            <a:r>
              <a:rPr lang="ru-RU" sz="14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самозакрывания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spcBef>
                <a:spcPts val="336"/>
              </a:spcBef>
              <a:buClr>
                <a:srgbClr val="565656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сторону открывания </a:t>
            </a:r>
            <a:r>
              <a:rPr lang="ru-RU" sz="14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однодверных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шкафов легко изменить, </a:t>
            </a:r>
          </a:p>
          <a:p>
            <a:pPr>
              <a:spcBef>
                <a:spcPts val="336"/>
              </a:spcBef>
              <a:buClr>
                <a:srgbClr val="565656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удобную и практичную алюминиевую ручку с декоративной пластиковой вставкой,</a:t>
            </a:r>
          </a:p>
          <a:p>
            <a:pPr>
              <a:spcBef>
                <a:spcPts val="336"/>
              </a:spcBef>
              <a:buClr>
                <a:srgbClr val="565656"/>
              </a:buClr>
              <a:buNone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запираются на замок.</a:t>
            </a: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r>
              <a:rPr lang="ru-RU" sz="1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Микропереключатель при открывании двери автоматически:</a:t>
            </a:r>
            <a:endParaRPr lang="ru-RU" sz="1400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прекращает вращение вентилятора,</a:t>
            </a: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r>
              <a:rPr lang="en-US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включает лампу внутренней подсветки.</a:t>
            </a: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808998" lvl="1" indent="-311153" eaLnBrk="0" hangingPunct="0">
              <a:spcBef>
                <a:spcPts val="336"/>
              </a:spcBef>
              <a:buClr>
                <a:srgbClr val="336699"/>
              </a:buClr>
              <a:buSzPct val="70000"/>
              <a:buFont typeface="Arial" pitchFamily="34" charset="0"/>
              <a:buChar char="•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808998" lvl="1" indent="-311153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73384" indent="-373384" eaLnBrk="0" hangingPunct="0">
              <a:spcBef>
                <a:spcPts val="336"/>
              </a:spcBef>
              <a:buClr>
                <a:srgbClr val="336699"/>
              </a:buClr>
              <a:buSzPct val="70000"/>
            </a:pPr>
            <a:endParaRPr lang="ru-RU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956936" y="182031"/>
            <a:ext cx="8472714" cy="410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8001" tIns="50961" rIns="98001" bIns="50961">
            <a:spAutoFit/>
          </a:bodyPr>
          <a:lstStyle/>
          <a:p>
            <a:pPr marL="197064" indent="-197064"/>
            <a:r>
              <a:rPr lang="ru-R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Холодильные </a:t>
            </a:r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шкафы </a:t>
            </a:r>
            <a:r>
              <a:rPr lang="en-US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POLAIR</a:t>
            </a:r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Medico</a:t>
            </a:r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с глухими дверьми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C:\Users\shcherbakova\Documents\Pharm\2015\Shkafi_farmacevticheskie (1)\2GLUX_FAR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707" y="1075850"/>
            <a:ext cx="2027072" cy="2808288"/>
          </a:xfrm>
          <a:prstGeom prst="rect">
            <a:avLst/>
          </a:prstGeom>
          <a:noFill/>
        </p:spPr>
      </p:pic>
      <p:pic>
        <p:nvPicPr>
          <p:cNvPr id="29699" name="Picture 3" descr="C:\Users\shcherbakova\Documents\Pharm\2015\Shkafi_farmacevticheskie (1)\1GLUX_FAR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8152" y="1900053"/>
            <a:ext cx="1450451" cy="279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696420" y="2130480"/>
            <a:ext cx="1395320" cy="4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Спасибо!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Рисунок 7" descr="презентация обложка 2015 спасиб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  <p:pic>
        <p:nvPicPr>
          <p:cNvPr id="4" name="Рисунок 3" descr="презентация обложка 2015 спасибо.jpg"/>
          <p:cNvPicPr>
            <a:picLocks noChangeAspect="1"/>
          </p:cNvPicPr>
          <p:nvPr/>
        </p:nvPicPr>
        <p:blipFill>
          <a:blip r:embed="rId2" cstate="print"/>
          <a:srcRect l="8359" t="45732" r="24084" b="30290"/>
          <a:stretch>
            <a:fillRect/>
          </a:stretch>
        </p:blipFill>
        <p:spPr>
          <a:xfrm>
            <a:off x="2002221" y="2459420"/>
            <a:ext cx="7220607" cy="1813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7616" y="3310759"/>
            <a:ext cx="28504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Москва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Декабрь 2015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104681</TotalTime>
  <Words>698</Words>
  <Application>Microsoft Office PowerPoint</Application>
  <PresentationFormat>Произвольный</PresentationFormat>
  <Paragraphs>179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Renova Capital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Dmitri Levonian</dc:creator>
  <cp:lastModifiedBy>kuprina</cp:lastModifiedBy>
  <cp:revision>5870</cp:revision>
  <dcterms:created xsi:type="dcterms:W3CDTF">2003-03-19T14:08:00Z</dcterms:created>
  <dcterms:modified xsi:type="dcterms:W3CDTF">2016-01-11T07:31:26Z</dcterms:modified>
</cp:coreProperties>
</file>