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54" r:id="rId1"/>
  </p:sldMasterIdLst>
  <p:notesMasterIdLst>
    <p:notesMasterId r:id="rId15"/>
  </p:notesMasterIdLst>
  <p:handoutMasterIdLst>
    <p:handoutMasterId r:id="rId16"/>
  </p:handoutMasterIdLst>
  <p:sldIdLst>
    <p:sldId id="494" r:id="rId2"/>
    <p:sldId id="501" r:id="rId3"/>
    <p:sldId id="502" r:id="rId4"/>
    <p:sldId id="487" r:id="rId5"/>
    <p:sldId id="495" r:id="rId6"/>
    <p:sldId id="503" r:id="rId7"/>
    <p:sldId id="504" r:id="rId8"/>
    <p:sldId id="499" r:id="rId9"/>
    <p:sldId id="498" r:id="rId10"/>
    <p:sldId id="486" r:id="rId11"/>
    <p:sldId id="506" r:id="rId12"/>
    <p:sldId id="508" r:id="rId13"/>
    <p:sldId id="482" r:id="rId14"/>
  </p:sldIdLst>
  <p:sldSz cx="9906000" cy="6858000" type="A4"/>
  <p:notesSz cx="6662738" cy="98329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E9B"/>
    <a:srgbClr val="C2D2FA"/>
    <a:srgbClr val="D48D7A"/>
    <a:srgbClr val="DEDEDE"/>
    <a:srgbClr val="B1C6F9"/>
    <a:srgbClr val="EA7500"/>
    <a:srgbClr val="20498C"/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91" autoAdjust="0"/>
    <p:restoredTop sz="94290" autoAdjust="0"/>
  </p:normalViewPr>
  <p:slideViewPr>
    <p:cSldViewPr>
      <p:cViewPr>
        <p:scale>
          <a:sx n="125" d="100"/>
          <a:sy n="125" d="100"/>
        </p:scale>
        <p:origin x="-354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352"/>
    </p:cViewPr>
  </p:sorterViewPr>
  <p:notesViewPr>
    <p:cSldViewPr>
      <p:cViewPr varScale="1">
        <p:scale>
          <a:sx n="96" d="100"/>
          <a:sy n="96" d="100"/>
        </p:scale>
        <p:origin x="-1920" y="-120"/>
      </p:cViewPr>
      <p:guideLst>
        <p:guide orient="horz" pos="3097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3488" y="0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39263"/>
            <a:ext cx="288766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3488" y="9339263"/>
            <a:ext cx="28876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8313A002-B5A8-47A7-B604-CF4958F53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7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5075" y="0"/>
            <a:ext cx="2887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69925" y="738188"/>
            <a:ext cx="5324475" cy="36861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670425"/>
            <a:ext cx="4884738" cy="44243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40850"/>
            <a:ext cx="2887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5075" y="9340850"/>
            <a:ext cx="2887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5796900A-7805-4FEA-8D78-2A663C0CC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Nerosha:Users:nerosha:Desktop:practika%20work:polar:polair%20logo2.gif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Nerosha:Users:nerosha:Desktop:practika work:polar:polair logo2.gif"/>
          <p:cNvPicPr>
            <a:picLocks noChangeAspect="1" noChangeArrowheads="1"/>
          </p:cNvPicPr>
          <p:nvPr userDrawn="1"/>
        </p:nvPicPr>
        <p:blipFill>
          <a:blip r:embed="rId2" r:link="rId3" cstate="screen"/>
          <a:srcRect/>
          <a:stretch>
            <a:fillRect/>
          </a:stretch>
        </p:blipFill>
        <p:spPr bwMode="auto">
          <a:xfrm>
            <a:off x="838200" y="533400"/>
            <a:ext cx="19415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22F4A-3E7D-43FC-B3FF-9DEEBA20A6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6C3DD-257B-418B-8240-68FA7D0CC8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DE90E-E8B0-45D5-9181-AFD019106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11362-B8A9-42A8-B395-AD1CF5A46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1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BA65C-471B-4942-9DB6-CEB439922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4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1BE32D-F11C-46CB-B601-28D005C76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90D6-34CB-41B1-9378-141A03DA0A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1E0A1-7DF1-4212-BD97-1BFF4114CD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A2199-BE24-4AAC-A276-76D0F3D019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31699-ECCA-4096-BDE9-C8E20368F8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77D38-EF9E-49E5-8FE0-82D566734B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Nerosha:Users:nerosha:Desktop:practika%20work:polar:polair%20logo2.gif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FA54BA96-4410-4E07-94AD-B418CB25F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6" descr="Nerosha:Users:nerosha:Desktop:practika work:polar:polair logo2.gif"/>
          <p:cNvPicPr>
            <a:picLocks noChangeAspect="1" noChangeArrowheads="1"/>
          </p:cNvPicPr>
          <p:nvPr userDrawn="1"/>
        </p:nvPicPr>
        <p:blipFill>
          <a:blip r:embed="rId13" r:link="rId14" cstate="screen"/>
          <a:srcRect/>
          <a:stretch>
            <a:fillRect/>
          </a:stretch>
        </p:blipFill>
        <p:spPr bwMode="auto">
          <a:xfrm>
            <a:off x="838200" y="533400"/>
            <a:ext cx="1941513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72" r:id="rId2"/>
    <p:sldLayoutId id="2147483973" r:id="rId3"/>
    <p:sldLayoutId id="2147483974" r:id="rId4"/>
    <p:sldLayoutId id="2147483975" r:id="rId5"/>
    <p:sldLayoutId id="2147483976" r:id="rId6"/>
    <p:sldLayoutId id="2147483977" r:id="rId7"/>
    <p:sldLayoutId id="2147483978" r:id="rId8"/>
    <p:sldLayoutId id="2147483979" r:id="rId9"/>
    <p:sldLayoutId id="2147483980" r:id="rId10"/>
    <p:sldLayoutId id="214748398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8.png"/><Relationship Id="rId7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eg"/><Relationship Id="rId3" Type="http://schemas.openxmlformats.org/officeDocument/2006/relationships/image" Target="../media/image8.png"/><Relationship Id="rId7" Type="http://schemas.openxmlformats.org/officeDocument/2006/relationships/image" Target="../media/image39.jpeg"/><Relationship Id="rId12" Type="http://schemas.openxmlformats.org/officeDocument/2006/relationships/image" Target="../media/image4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pn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8.pn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20952" y="620688"/>
            <a:ext cx="450013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3800475" y="333375"/>
            <a:ext cx="5316538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0975" indent="-180975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44488" y="188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6812506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V="1">
            <a:off x="4520952" y="404664"/>
            <a:ext cx="1018" cy="6048672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30"/>
          <p:cNvSpPr>
            <a:spLocks noChangeArrowheads="1"/>
          </p:cNvSpPr>
          <p:nvPr/>
        </p:nvSpPr>
        <p:spPr bwMode="auto">
          <a:xfrm>
            <a:off x="128464" y="2852936"/>
            <a:ext cx="424847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ПРОФЕССИОНАЛЬНЫЕ ХОЛОДИЛЬНЫЕ КАМЕРЫ </a:t>
            </a:r>
            <a:r>
              <a:rPr lang="en-US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POLAIR </a:t>
            </a:r>
            <a:endParaRPr lang="ru-RU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  <a:p>
            <a:pPr algn="ctr"/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СО СТЕКЛЯННЫМ ФРОНТОМ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3800475" y="333375"/>
            <a:ext cx="5316538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0975" indent="-180975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44488" y="188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39665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30"/>
          <p:cNvSpPr>
            <a:spLocks noChangeArrowheads="1"/>
          </p:cNvSpPr>
          <p:nvPr/>
        </p:nvSpPr>
        <p:spPr bwMode="auto">
          <a:xfrm>
            <a:off x="344488" y="332656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СКЛАДСКАЯ ПРОГРАММА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13440" y="116632"/>
            <a:ext cx="792088" cy="3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9" name="Picture 1" descr="C:\Users\doronin\Desktop\Продукты\3. КХН и ХМ\2. Стеклянный фронт\для размещения на сайте\три двери черный фронт без наклеек с лого polair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7280" y="2204864"/>
            <a:ext cx="1141464" cy="878168"/>
          </a:xfrm>
          <a:prstGeom prst="rect">
            <a:avLst/>
          </a:prstGeom>
          <a:noFill/>
        </p:spPr>
      </p:pic>
      <p:pic>
        <p:nvPicPr>
          <p:cNvPr id="7170" name="Picture 2" descr="C:\Users\doronin\Desktop\Продукты\3. КХН и ХМ\2. Стеклянный фронт\для размещения на сайте\4 двери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34716" y="3212976"/>
            <a:ext cx="1059052" cy="913142"/>
          </a:xfrm>
          <a:prstGeom prst="rect">
            <a:avLst/>
          </a:prstGeom>
          <a:noFill/>
        </p:spPr>
      </p:pic>
      <p:pic>
        <p:nvPicPr>
          <p:cNvPr id="7171" name="Picture 3" descr="C:\Users\doronin\Desktop\Продукты\3. КХН и ХМ\2. Стеклянный фронт\для размещения на сайте\5 дверей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383080" y="4293096"/>
            <a:ext cx="1372003" cy="1045881"/>
          </a:xfrm>
          <a:prstGeom prst="rect">
            <a:avLst/>
          </a:prstGeom>
          <a:noFill/>
        </p:spPr>
      </p:pic>
      <p:pic>
        <p:nvPicPr>
          <p:cNvPr id="7172" name="Picture 4" descr="C:\Users\doronin\Desktop\Продукты\3. КХН и ХМ\2. Стеклянный фронт\для размещения на сайте\6 дверей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185314" y="5445224"/>
            <a:ext cx="1774322" cy="1182742"/>
          </a:xfrm>
          <a:prstGeom prst="rect">
            <a:avLst/>
          </a:prstGeom>
          <a:noFill/>
        </p:spPr>
      </p:pic>
      <p:pic>
        <p:nvPicPr>
          <p:cNvPr id="7173" name="Picture 5" descr="C:\Users\doronin\Desktop\Продукты\3. КХН и ХМ\2. Стеклянный фронт\для размещения на сайте\короб камеры с рамой и черным фронтом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1628658" y="1032150"/>
            <a:ext cx="876070" cy="95669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130325" y="1013827"/>
            <a:ext cx="3569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Модель КХН-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4,41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со стеклянным фронтом.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Габаритные размеры камеры,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1360*1960*2200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Размер фронта (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Ш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/В),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1562*1803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Ширина двери,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760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130325" y="2132856"/>
            <a:ext cx="3569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Модель КХН-6,61 со стеклянным фронтом.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Габаритные размеры камеры,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1360*1960*2200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Размер фронта (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Ш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/В),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2343*1803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Ширина двери,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760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130325" y="3235623"/>
            <a:ext cx="3569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Модель КХН-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8,81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со стеклянным фронтом.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Габаритные размеры камеры,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1360*1960*2200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Размер фронта (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Ш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/В),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3124*1803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Ширина двери,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760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129467" y="4387751"/>
            <a:ext cx="3569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Модель КХН-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10,28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со стеклянным фронтом.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Габаритные размеры камеры,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1360*1960*2200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Размер фронта (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Ш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/В),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3905*1803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Ширина двери,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760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127004" y="5517232"/>
            <a:ext cx="35698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Модель КХН-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12,28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со стеклянным фронтом.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Габаритные размеры камеры,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1360*1960*2200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Размер фронта (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Ш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/В),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4686*1803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Ширина двери, мм: </a:t>
            </a:r>
            <a:r>
              <a:rPr lang="ru-RU" sz="12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760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3800475" y="333375"/>
            <a:ext cx="5316538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0975" indent="-180975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44488" y="188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39665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13440" y="116632"/>
            <a:ext cx="792088" cy="3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872880" y="764704"/>
            <a:ext cx="1374163" cy="138245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113240" y="404664"/>
            <a:ext cx="1327667" cy="1224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152800" y="2204863"/>
            <a:ext cx="1944216" cy="19534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28664" y="764704"/>
            <a:ext cx="1609725" cy="140484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113240" y="1916832"/>
            <a:ext cx="1372904" cy="120112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1928664" y="2204864"/>
            <a:ext cx="1153099" cy="196212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32520" y="764704"/>
            <a:ext cx="1170173" cy="2016224"/>
          </a:xfrm>
          <a:prstGeom prst="rect">
            <a:avLst/>
          </a:prstGeom>
        </p:spPr>
      </p:pic>
      <p:sp>
        <p:nvSpPr>
          <p:cNvPr id="21" name="Прямоугольник 30"/>
          <p:cNvSpPr>
            <a:spLocks noChangeArrowheads="1"/>
          </p:cNvSpPr>
          <p:nvPr/>
        </p:nvSpPr>
        <p:spPr bwMode="auto">
          <a:xfrm>
            <a:off x="344488" y="332656"/>
            <a:ext cx="76328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СКЛАДСКАЯ ПРОГРАММА </a:t>
            </a:r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:РАСПАШНЫЕ </a:t>
            </a:r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СТВОРКИ  С ДОВОДЧИКОМ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22" name="Прямоугольник 30"/>
          <p:cNvSpPr>
            <a:spLocks noChangeArrowheads="1"/>
          </p:cNvSpPr>
          <p:nvPr/>
        </p:nvSpPr>
        <p:spPr bwMode="auto">
          <a:xfrm>
            <a:off x="272480" y="4221088"/>
            <a:ext cx="80648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СКЛАДСКАЯ </a:t>
            </a:r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ПРОГРАММА: </a:t>
            </a:r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РАЗДВИЖНЫЕ СТВОРКИ С ДОВОДЧИКОМ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7185248" y="4365104"/>
            <a:ext cx="1373352" cy="117731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344488" y="4653136"/>
            <a:ext cx="4896544" cy="18756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85048" y="4941168"/>
            <a:ext cx="1599699" cy="141271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xdr="http://schemas.openxmlformats.org/drawingml/2006/spreadsheetDrawing" xmlns="" xmlns:a14="http://schemas.microsoft.com/office/drawing/2010/main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6681192" y="5733256"/>
            <a:ext cx="1574841" cy="1051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44488" y="188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39665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13440" y="116632"/>
            <a:ext cx="792088" cy="3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44488" y="836712"/>
            <a:ext cx="4628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http://www.polair.com/about/news/?id=4553</a:t>
            </a:r>
            <a:endParaRPr lang="ru-RU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2" name="Прямоугольник 30"/>
          <p:cNvSpPr>
            <a:spLocks noChangeArrowheads="1"/>
          </p:cNvSpPr>
          <p:nvPr/>
        </p:nvSpPr>
        <p:spPr bwMode="auto">
          <a:xfrm>
            <a:off x="344488" y="332656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КОНТАКТЫ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24213" y="1844675"/>
            <a:ext cx="350202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bg1"/>
                </a:solidFill>
                <a:latin typeface="+mn-lt"/>
              </a:rPr>
              <a:t>СПАСИБО ЗА ВНИМАНИЕ</a:t>
            </a:r>
          </a:p>
        </p:txBody>
      </p:sp>
      <p:pic>
        <p:nvPicPr>
          <p:cNvPr id="22531" name="Рисунок 3" descr="презентация обложка 2015 спасибо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75" y="0"/>
            <a:ext cx="10687050" cy="756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3800475" y="333375"/>
            <a:ext cx="5316538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0975" indent="-180975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44488" y="188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12506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8704" y="2132856"/>
            <a:ext cx="5112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НОВОЕ ПОКОЛЕНИЕ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432720" y="2852936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ЭВОЛЮЦИЯ </a:t>
            </a:r>
          </a:p>
          <a:p>
            <a:pPr algn="ctr"/>
            <a:r>
              <a:rPr lang="ru-RU" sz="2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ФОРМАТА ТОРГОВЛИ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3800475" y="333375"/>
            <a:ext cx="5316538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0975" indent="-180975">
              <a:defRPr/>
            </a:pPr>
            <a:r>
              <a:rPr lang="ru-RU" sz="2000" b="1" dirty="0">
                <a:solidFill>
                  <a:schemeClr val="bg1"/>
                </a:solidFill>
                <a:latin typeface="+mn-lt"/>
                <a:ea typeface="ＭＳ Ｐゴシック" pitchFamily="1" charset="-128"/>
              </a:rPr>
              <a:t>ИННОВАЦИОННЫЕ ТЕХНОЛОГИИ</a:t>
            </a: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12506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72480" y="593393"/>
            <a:ext cx="32248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СТРЕМИТЕСЬ К ЭФФЕКТИВНОСТИ</a:t>
            </a:r>
          </a:p>
          <a:p>
            <a:pPr algn="ctr"/>
            <a:r>
              <a:rPr lang="ru-RU" sz="4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00872" y="1124744"/>
            <a:ext cx="54726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30%</a:t>
            </a:r>
          </a:p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ЭКОНОМИЯ ЗАТРАТ НА ЭНЕРГОПОТРЕБЛЕНИЕ</a:t>
            </a:r>
            <a:endParaRPr lang="ru-RU" sz="14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36576" y="357301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В </a:t>
            </a:r>
            <a:r>
              <a:rPr lang="ru-RU" sz="6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3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РАЗА БЫСТРЕЕ</a:t>
            </a:r>
          </a:p>
          <a:p>
            <a:pPr algn="ctr"/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МЕРЧАНДАЙЗИНГ</a:t>
            </a:r>
            <a:endParaRPr lang="ru-RU" sz="14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2640" y="2492896"/>
            <a:ext cx="360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ТОВАР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ВСЕГДА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ДОСТУПЕН</a:t>
            </a:r>
            <a:endParaRPr lang="ru-RU" sz="14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77136" y="2852936"/>
            <a:ext cx="3600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ПОСТОЯННЫЙ ТОВАРНЫЙ </a:t>
            </a:r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ЗАПАС</a:t>
            </a:r>
            <a:endParaRPr lang="ru-RU" sz="24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673080" y="4869160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ИДЕАЛЬНАЯ</a:t>
            </a:r>
            <a:endParaRPr lang="ru-RU" sz="32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 algn="ctr"/>
            <a:r>
              <a:rPr lang="ru-RU" sz="32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ПОЛКА</a:t>
            </a:r>
            <a:endParaRPr lang="ru-RU" sz="40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36576" y="55172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НЕТ </a:t>
            </a: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ПРОСРОЧКЕ</a:t>
            </a:r>
            <a:endParaRPr lang="ru-RU" sz="24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44488" y="188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12506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30"/>
          <p:cNvSpPr>
            <a:spLocks noChangeArrowheads="1"/>
          </p:cNvSpPr>
          <p:nvPr/>
        </p:nvSpPr>
        <p:spPr bwMode="auto">
          <a:xfrm>
            <a:off x="344488" y="332656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СРЕДА ИСПОЛЬЗОВАНИЯ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pic>
        <p:nvPicPr>
          <p:cNvPr id="8193" name="Picture 1" descr="C:\Users\doronin\Desktop\Продукты\3. КХН и ХМ\2. Стеклянный фронт\фото примеров\070220121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360712" y="980729"/>
            <a:ext cx="3168352" cy="2375786"/>
          </a:xfrm>
          <a:prstGeom prst="rect">
            <a:avLst/>
          </a:prstGeom>
          <a:noFill/>
        </p:spPr>
      </p:pic>
      <p:pic>
        <p:nvPicPr>
          <p:cNvPr id="8194" name="Picture 2" descr="C:\Users\doronin\Desktop\Продукты\3. КХН и ХМ\2. Стеклянный фронт\для презы\30-10-2010 9-31-51 P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49072" y="980728"/>
            <a:ext cx="4056456" cy="2376264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200472" y="980728"/>
            <a:ext cx="2016224" cy="237626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200" name="Picture 8" descr="http://dim.az.ua/reg25/r9/c247/max_1193333216544a0f24052b47.8924826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249144" y="3501008"/>
            <a:ext cx="3456384" cy="2376264"/>
          </a:xfrm>
          <a:prstGeom prst="rect">
            <a:avLst/>
          </a:prstGeom>
          <a:noFill/>
        </p:spPr>
      </p:pic>
      <p:sp>
        <p:nvSpPr>
          <p:cNvPr id="28" name="TextBox 27"/>
          <p:cNvSpPr txBox="1"/>
          <p:nvPr/>
        </p:nvSpPr>
        <p:spPr>
          <a:xfrm>
            <a:off x="272480" y="1700808"/>
            <a:ext cx="194421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ОРГАНИЗАЦИЯ ОХЛАЖДАЕМЫХ ЗОН В МАГАЗИНАХ И НА </a:t>
            </a:r>
            <a:r>
              <a:rPr lang="ru-RU" sz="14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АЗС</a:t>
            </a:r>
            <a:endParaRPr lang="ru-RU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8202" name="Picture 10" descr="C:\Users\doronin\Desktop\Продукты\3. КХН и ХМ\2. Стеклянный фронт\АЗС\099a50cfdefa93cef32df9f-2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296815" y="3501008"/>
            <a:ext cx="2808313" cy="2376264"/>
          </a:xfrm>
          <a:prstGeom prst="rect">
            <a:avLst/>
          </a:prstGeom>
          <a:noFill/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8913440" y="116632"/>
            <a:ext cx="792088" cy="3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6" name="Picture 2" descr="http://media.gazprom-neft.ru/picts/picts_repository/tn1000x1000-__8.jpg"/>
          <p:cNvPicPr>
            <a:picLocks noChangeAspect="1" noChangeArrowheads="1"/>
          </p:cNvPicPr>
          <p:nvPr/>
        </p:nvPicPr>
        <p:blipFill>
          <a:blip r:embed="rId8" cstate="print"/>
          <a:srcRect l="6477" r="32400"/>
          <a:stretch>
            <a:fillRect/>
          </a:stretch>
        </p:blipFill>
        <p:spPr bwMode="auto">
          <a:xfrm>
            <a:off x="200472" y="3501008"/>
            <a:ext cx="2864768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>
            <a:off x="2342710" y="5157192"/>
            <a:ext cx="1671736" cy="144016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6371829" y="333150"/>
            <a:ext cx="2745183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433552" y="188688"/>
            <a:ext cx="95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12281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30"/>
          <p:cNvSpPr>
            <a:spLocks noChangeArrowheads="1"/>
          </p:cNvSpPr>
          <p:nvPr/>
        </p:nvSpPr>
        <p:spPr bwMode="auto">
          <a:xfrm>
            <a:off x="344488" y="332656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ТЕНДЕНЦИИ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472" y="980728"/>
            <a:ext cx="1584176" cy="16561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13440" y="116632"/>
            <a:ext cx="792088" cy="3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Равнобедренный треугольник 36"/>
          <p:cNvSpPr/>
          <p:nvPr/>
        </p:nvSpPr>
        <p:spPr>
          <a:xfrm rot="5400000">
            <a:off x="1172580" y="1592796"/>
            <a:ext cx="1656184" cy="43204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200472" y="1268760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ОПТИМИЗАЦИЯ ИСПОЛЬЗОВАНИЯ ТОРГОВЫХ  И СКЛАДСКИХ ПЛОЩАДЕЙ</a:t>
            </a:r>
            <a:endParaRPr lang="ru-RU" sz="14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26" name="Picture 6" descr="http://i82.beon.ru/74/91/2149174/17/76529117/A044_6.jpe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4953000" y="958044"/>
            <a:ext cx="2450900" cy="1678867"/>
          </a:xfrm>
          <a:prstGeom prst="rect">
            <a:avLst/>
          </a:prstGeom>
          <a:noFill/>
        </p:spPr>
      </p:pic>
      <p:pic>
        <p:nvPicPr>
          <p:cNvPr id="27" name="Picture 7" descr="C:\Users\doronin\Desktop\Продукты\3. КХН и ХМ\2. Стеклянный фронт\для презы\hol-shkaf-(2)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7545288" y="954727"/>
            <a:ext cx="2216696" cy="1662522"/>
          </a:xfrm>
          <a:prstGeom prst="rect">
            <a:avLst/>
          </a:prstGeom>
          <a:noFill/>
        </p:spPr>
      </p:pic>
      <p:pic>
        <p:nvPicPr>
          <p:cNvPr id="28" name="Picture 17" descr="http://mtdata.ru/u21/photo0D10/20763539347-0/huge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8704" y="980728"/>
            <a:ext cx="2564886" cy="1656184"/>
          </a:xfrm>
          <a:prstGeom prst="rect">
            <a:avLst/>
          </a:prstGeom>
          <a:noFill/>
        </p:spPr>
      </p:pic>
      <p:sp>
        <p:nvSpPr>
          <p:cNvPr id="54" name="TextBox 53"/>
          <p:cNvSpPr txBox="1"/>
          <p:nvPr/>
        </p:nvSpPr>
        <p:spPr>
          <a:xfrm>
            <a:off x="992560" y="3140968"/>
            <a:ext cx="54726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Холодильная камера со стеклянным фронтом является оборудованием, которое включает в себя три функции (3 в 1):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ВИТРИНА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ВСЕГДА ДОСТУПНА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+mn-lt"/>
              <a:cs typeface="Arabic Typesetting" pitchFamily="66" charset="-78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СКЛАД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ВСЕГДА РЯДОМ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МЕСТО РАБОТЫ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МЕРЧАНДАЙЗЕРА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ВСЕГДА СКРЫТО ОТ ПОСТОРОННИХ ГЛАЗ</a:t>
            </a:r>
          </a:p>
          <a:p>
            <a:endParaRPr lang="ru-RU" sz="8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4688" y="4725144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СТАНОВИТСЯ ЧАСТЬЮ ЛЮБОГО ИНТЕРЬЕРА ТОРГОВОГО ПОМЕЩЕНИЯ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14718" y="5445224"/>
            <a:ext cx="17281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Рекомендуем:</a:t>
            </a:r>
          </a:p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Интегрировать в периметр помещения </a:t>
            </a:r>
          </a:p>
        </p:txBody>
      </p:sp>
      <p:pic>
        <p:nvPicPr>
          <p:cNvPr id="1026" name="Picture 2" descr="C:\Users\doronin\Desktop\Продукты\3. КХН и ХМ\2. Стеклянный фронт\для презы\coldrooms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4214918" y="5157192"/>
            <a:ext cx="1871906" cy="1440160"/>
          </a:xfrm>
          <a:prstGeom prst="rect">
            <a:avLst/>
          </a:prstGeom>
          <a:noFill/>
        </p:spPr>
      </p:pic>
      <p:pic>
        <p:nvPicPr>
          <p:cNvPr id="2" name="Picture 3" descr="C:\Users\doronin\Desktop\Продукты\3. КХН и ХМ\2. Стеклянный фронт\для презы\Doors-glass-x-8-white-header (1).jpg"/>
          <p:cNvPicPr>
            <a:picLocks noChangeAspect="1" noChangeArrowheads="1"/>
          </p:cNvPicPr>
          <p:nvPr/>
        </p:nvPicPr>
        <p:blipFill>
          <a:blip r:embed="rId8" cstate="print">
            <a:grayscl/>
          </a:blip>
          <a:srcRect l="19231" b="17949"/>
          <a:stretch>
            <a:fillRect/>
          </a:stretch>
        </p:blipFill>
        <p:spPr bwMode="auto">
          <a:xfrm>
            <a:off x="6303150" y="5157192"/>
            <a:ext cx="189021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6371829" y="333150"/>
            <a:ext cx="2745183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433552" y="188688"/>
            <a:ext cx="95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12281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30"/>
          <p:cNvSpPr>
            <a:spLocks noChangeArrowheads="1"/>
          </p:cNvSpPr>
          <p:nvPr/>
        </p:nvSpPr>
        <p:spPr bwMode="auto">
          <a:xfrm>
            <a:off x="344488" y="332656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ТЕНДЕНЦИИ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8464" y="980728"/>
            <a:ext cx="1584176" cy="172819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13440" y="116632"/>
            <a:ext cx="792088" cy="3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Равнобедренный треугольник 37"/>
          <p:cNvSpPr/>
          <p:nvPr/>
        </p:nvSpPr>
        <p:spPr>
          <a:xfrm rot="5400000">
            <a:off x="1064568" y="1628800"/>
            <a:ext cx="1728192" cy="43204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00472" y="1628800"/>
            <a:ext cx="19442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СНИЖЕНИЕ ЗАТРАТ</a:t>
            </a:r>
          </a:p>
        </p:txBody>
      </p:sp>
      <p:pic>
        <p:nvPicPr>
          <p:cNvPr id="29" name="Picture 9" descr="http://upyourpic.org/images/201405/3aepcd79lx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/>
          <a:stretch>
            <a:fillRect/>
          </a:stretch>
        </p:blipFill>
        <p:spPr bwMode="auto">
          <a:xfrm>
            <a:off x="7401272" y="980728"/>
            <a:ext cx="2304256" cy="1728192"/>
          </a:xfrm>
          <a:prstGeom prst="rect">
            <a:avLst/>
          </a:prstGeom>
          <a:noFill/>
        </p:spPr>
      </p:pic>
      <p:pic>
        <p:nvPicPr>
          <p:cNvPr id="30" name="Picture 11" descr="http://www.todoelcampo.com.uy/images/galeria/comercio_de_carne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288704" y="980728"/>
            <a:ext cx="2289293" cy="1728192"/>
          </a:xfrm>
          <a:prstGeom prst="rect">
            <a:avLst/>
          </a:prstGeom>
          <a:noFill/>
        </p:spPr>
      </p:pic>
      <p:pic>
        <p:nvPicPr>
          <p:cNvPr id="31" name="Picture 15" descr="http://proxy.dreamvpn.us/index.php?q=aHR0cDovL2ljZG4ubGVudGEucnUvaW1hZ2VzLzIwMTUvMDgvMTIvMTQvMjAxNTA4MTIxNDU0MzQ1NTMvcGljXzBhNGRiZGNiZWQ2NGE0ZmE2YjRmMmJjNzllYzJlNDVmLmpwZw%3D%3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2593" y="980728"/>
            <a:ext cx="2551139" cy="1728192"/>
          </a:xfrm>
          <a:prstGeom prst="rect">
            <a:avLst/>
          </a:prstGeom>
          <a:noFill/>
        </p:spPr>
      </p:pic>
      <p:sp>
        <p:nvSpPr>
          <p:cNvPr id="24" name="TextBox 23"/>
          <p:cNvSpPr txBox="1"/>
          <p:nvPr/>
        </p:nvSpPr>
        <p:spPr>
          <a:xfrm>
            <a:off x="1064568" y="3212976"/>
            <a:ext cx="75608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ВЫ МОЖЕТЕ РАССЧИТЫВАТЬ НА СНИЖЕНИЕ ЗАТРАТ ПО СЛЕДУЮЩИМ ПОЗИЦИЯМ :</a:t>
            </a:r>
          </a:p>
          <a:p>
            <a:endParaRPr lang="ru-RU" sz="1400" dirty="0" smtClean="0">
              <a:solidFill>
                <a:schemeClr val="bg1">
                  <a:lumMod val="50000"/>
                </a:schemeClr>
              </a:solidFill>
              <a:latin typeface="+mn-lt"/>
            </a:endParaRP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ПРИОБРЕТЕНИЕ ОБОРУДОВАНИЯ ДЛЯ ХРАНЕНИЯ И ВЫКЛАДКИ ТОВАРА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АРЕНДА ТОРГОВЫХ И СКЛАДСКИХ ПОМЕЩЕНИЙ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 НА «порчу» ТОВАРА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Т.К. ПОДАЧА ТОВАРА ИЗНУТРИ КАМЕРЫ ОБЕСПЕЧИВАЕТ НЕПРЕРЫВНУЮ РОТАЦИЮ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ЗАТРАТЫ ПО ЭНЕРГОПОТРЕБЛЕНИЮ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УВЕЛИЧЕННЫЙ СРОК СОХРАННОСТИ ТОВАРА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В СЛУЧАЕ НЕПРЕДВИДЕННОГО ПРЕКРАЩЕНИЯ ХОЛОДОСНАБЖЕНИЯ</a:t>
            </a:r>
          </a:p>
          <a:p>
            <a:pPr>
              <a:buFont typeface="Wingdings" pitchFamily="2" charset="2"/>
              <a:buChar char="ü"/>
            </a:pPr>
            <a:endParaRPr lang="ru-RU" sz="800" dirty="0" smtClean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568624" y="5013176"/>
            <a:ext cx="65527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ПЕРЕСТАНЬТЕ ОХЛАЖДАТЬ ПРОСТРАНСТВО – ОХЛАЖДАЙТЕ ПРОДУКТ!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342710" y="6093296"/>
            <a:ext cx="4914546" cy="504056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504728" y="6165304"/>
            <a:ext cx="46265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Рекомендуем: Заботиться о своих покупателях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6371829" y="333150"/>
            <a:ext cx="2745183" cy="71006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marL="180975" indent="-180975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433552" y="188688"/>
            <a:ext cx="95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12281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30"/>
          <p:cNvSpPr>
            <a:spLocks noChangeArrowheads="1"/>
          </p:cNvSpPr>
          <p:nvPr/>
        </p:nvSpPr>
        <p:spPr bwMode="auto">
          <a:xfrm>
            <a:off x="344488" y="332656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ТЕНДЕНЦИИ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00472" y="980728"/>
            <a:ext cx="1584176" cy="16561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200472" y="1484784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ГЛАВНОЕ – ДОСТУПНОСТЬ </a:t>
            </a:r>
          </a:p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ТОВАРА</a:t>
            </a:r>
          </a:p>
        </p:txBody>
      </p:sp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13440" y="116632"/>
            <a:ext cx="792088" cy="3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Равнобедренный треугольник 36"/>
          <p:cNvSpPr/>
          <p:nvPr/>
        </p:nvSpPr>
        <p:spPr>
          <a:xfrm rot="5400000">
            <a:off x="1172580" y="1592796"/>
            <a:ext cx="1656184" cy="432048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2" descr="C:\Users\doronin\Desktop\Продукты\3. КХН и ХМ\2. Стеклянный фронт\для презы\Doors-glass-x-8-white-header (1).jpg"/>
          <p:cNvPicPr>
            <a:picLocks noChangeAspect="1" noChangeArrowheads="1"/>
          </p:cNvPicPr>
          <p:nvPr/>
        </p:nvPicPr>
        <p:blipFill>
          <a:blip r:embed="rId4" cstate="print">
            <a:grayscl/>
          </a:blip>
          <a:srcRect t="10610" b="20176"/>
          <a:stretch>
            <a:fillRect/>
          </a:stretch>
        </p:blipFill>
        <p:spPr bwMode="auto">
          <a:xfrm>
            <a:off x="5601072" y="908720"/>
            <a:ext cx="3656856" cy="1898276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80592" y="3356992"/>
            <a:ext cx="748883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МАКСИМАЛЬНОЕ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 УДОБСТВО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rPr>
              <a:t>ДЛЯ СОВЕРШЕНИЯ ПОКУПКИ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rPr>
              <a:t>:</a:t>
            </a:r>
            <a:endParaRPr lang="ru-RU" sz="1400" dirty="0" smtClean="0">
              <a:solidFill>
                <a:schemeClr val="bg1">
                  <a:lumMod val="50000"/>
                </a:schemeClr>
              </a:solidFill>
              <a:latin typeface="+mn-lt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n-lt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ВЫКЛАДКА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 ТОВАРА МОЖЕТ ПРОИЗВОДИТЬСЯ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ИЗНУТРИ КАМЕРЫ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, ЧТО ДЕЛАЕТ ТОВАР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ДОСТУПНЫМ ПОКУПАТЕЛЮ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Times New Roman" pitchFamily="18" charset="0"/>
                <a:cs typeface="Tahoma" pitchFamily="34" charset="0"/>
              </a:rPr>
              <a:t>В ЛЮБОЙ МОМЕНТ ВРЕМЕНИ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rPr>
              <a:t>ПЕРЕД ВЗОРОМ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rPr>
              <a:t>ПОКУПАТЕЛЯ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rPr>
              <a:t>ВСЕГДА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rPr>
              <a:t> ПРИСУТСТВУЕТ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rPr>
              <a:t>ТОВАР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rPr>
              <a:t> И НИКОГДА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ea typeface="Times New Roman" pitchFamily="18" charset="0"/>
                <a:cs typeface="Tahoma" pitchFamily="34" charset="0"/>
              </a:rPr>
              <a:t>НЕ ПУСТУЮТ ПОЛКИ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n-lt"/>
              <a:cs typeface="Arial" pitchFamily="34" charset="0"/>
            </a:endParaRPr>
          </a:p>
        </p:txBody>
      </p:sp>
      <p:pic>
        <p:nvPicPr>
          <p:cNvPr id="12" name="Picture 19" descr="http://cs.pikabu.ru/images/big_size_comm/2013-04_2/13655807938068.jpg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2648744" y="908719"/>
            <a:ext cx="2794341" cy="1872209"/>
          </a:xfrm>
          <a:prstGeom prst="rect">
            <a:avLst/>
          </a:prstGeom>
          <a:noFill/>
        </p:spPr>
      </p:pic>
      <p:pic>
        <p:nvPicPr>
          <p:cNvPr id="9218" name="Picture 2" descr="http://59.img.avito.st/640x480/1722324059.jpg"/>
          <p:cNvPicPr>
            <a:picLocks noChangeAspect="1" noChangeArrowheads="1"/>
          </p:cNvPicPr>
          <p:nvPr/>
        </p:nvPicPr>
        <p:blipFill>
          <a:blip r:embed="rId6" cstate="print">
            <a:grayscl/>
          </a:blip>
          <a:srcRect/>
          <a:stretch>
            <a:fillRect/>
          </a:stretch>
        </p:blipFill>
        <p:spPr bwMode="auto">
          <a:xfrm>
            <a:off x="2990328" y="5157192"/>
            <a:ext cx="2160240" cy="1442482"/>
          </a:xfrm>
          <a:prstGeom prst="rect">
            <a:avLst/>
          </a:prstGeom>
          <a:noFill/>
        </p:spPr>
      </p:pic>
      <p:pic>
        <p:nvPicPr>
          <p:cNvPr id="9220" name="Picture 4" descr="http://www.sampokkm.ru/wp-content/uploads/51.jpg"/>
          <p:cNvPicPr>
            <a:picLocks noChangeAspect="1" noChangeArrowheads="1"/>
          </p:cNvPicPr>
          <p:nvPr/>
        </p:nvPicPr>
        <p:blipFill>
          <a:blip r:embed="rId7" cstate="print">
            <a:grayscl/>
          </a:blip>
          <a:srcRect/>
          <a:stretch>
            <a:fillRect/>
          </a:stretch>
        </p:blipFill>
        <p:spPr bwMode="auto">
          <a:xfrm>
            <a:off x="5366592" y="5157192"/>
            <a:ext cx="1962672" cy="145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8033792" y="3789040"/>
            <a:ext cx="1671736" cy="2808312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024848" y="764704"/>
            <a:ext cx="1671736" cy="2952328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217406" y="2780928"/>
            <a:ext cx="2232248" cy="93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5041942" y="2780928"/>
            <a:ext cx="2880319" cy="93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44488" y="188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12506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30"/>
          <p:cNvSpPr>
            <a:spLocks noChangeArrowheads="1"/>
          </p:cNvSpPr>
          <p:nvPr/>
        </p:nvSpPr>
        <p:spPr bwMode="auto">
          <a:xfrm>
            <a:off x="344488" y="332656"/>
            <a:ext cx="47525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СФЕРА ПРИМЕНЕНИЯ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13440" y="116632"/>
            <a:ext cx="792088" cy="3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doronin\Desktop\Продукты\3. КХН и ХМ\2. Стеклянный фронт\для презы\30-10-2010 9-31-51 PM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41943" y="764704"/>
            <a:ext cx="2880320" cy="1944216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5257966" y="2996952"/>
            <a:ext cx="18722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ДЛЯ ОРГАНИЗАЦИИ  </a:t>
            </a:r>
          </a:p>
          <a:p>
            <a:r>
              <a:rPr lang="ru-RU" sz="14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ОТДЕЛА ВИНА</a:t>
            </a:r>
          </a:p>
        </p:txBody>
      </p:sp>
      <p:pic>
        <p:nvPicPr>
          <p:cNvPr id="5125" name="Picture 5" descr="http://i00.i.aliimg.com/img/pb/282/242/736/736242282_23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41943" y="3789039"/>
            <a:ext cx="1440160" cy="1894947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8079922" y="4154304"/>
            <a:ext cx="15841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Рекомендуем: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Исполнение внутреннего объем камеры в черном цвете – акцентирует внимание на мясной продукции, демонстрация продукции на крюках.</a:t>
            </a:r>
            <a:endParaRPr lang="ru-RU" sz="1200" u="sng" dirty="0" smtClean="0">
              <a:solidFill>
                <a:schemeClr val="bg1">
                  <a:lumMod val="50000"/>
                </a:schemeClr>
              </a:solidFill>
              <a:latin typeface="+mn-lt"/>
              <a:cs typeface="Arabic Typesetting" pitchFamily="66" charset="-78"/>
            </a:endParaRPr>
          </a:p>
        </p:txBody>
      </p:sp>
      <p:pic>
        <p:nvPicPr>
          <p:cNvPr id="5126" name="Picture 6" descr="C:\Users\doronin\Desktop\Продукты\3. КХН и ХМ\2. Стеклянный фронт\фриз для камеры\IMG_008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593671" y="3789039"/>
            <a:ext cx="2304256" cy="1872209"/>
          </a:xfrm>
          <a:prstGeom prst="rect">
            <a:avLst/>
          </a:prstGeom>
          <a:noFill/>
        </p:spPr>
      </p:pic>
      <p:pic>
        <p:nvPicPr>
          <p:cNvPr id="5127" name="Picture 7" descr="C:\Users\doronin\Desktop\Продукты\3. КХН и ХМ\2. Стеклянный фронт\камера со стеклом на Food\IMG_7600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390720" y="3789040"/>
            <a:ext cx="1544853" cy="1872208"/>
          </a:xfrm>
          <a:prstGeom prst="rect">
            <a:avLst/>
          </a:prstGeom>
          <a:noFill/>
        </p:spPr>
      </p:pic>
      <p:pic>
        <p:nvPicPr>
          <p:cNvPr id="5128" name="Picture 8" descr="C:\Users\doronin\Desktop\Продукты\3. КХН и ХМ\2. Стеклянный фронт\для презы\camaras-frigorificas-expositores-bebidas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17406" y="764704"/>
            <a:ext cx="2232248" cy="1888522"/>
          </a:xfrm>
          <a:prstGeom prst="rect">
            <a:avLst/>
          </a:prstGeom>
          <a:noFill/>
        </p:spPr>
      </p:pic>
      <p:pic>
        <p:nvPicPr>
          <p:cNvPr id="5129" name="Picture 9" descr="C:\Users\doronin\Desktop\Продукты\3. КХН и ХМ\2. Стеклянный фронт\для презы\camaras-frigorificas-floristerias-cristal.jp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08938" y="3789040"/>
            <a:ext cx="2232249" cy="1872208"/>
          </a:xfrm>
          <a:prstGeom prst="rect">
            <a:avLst/>
          </a:prstGeom>
          <a:noFill/>
        </p:spPr>
      </p:pic>
      <p:sp>
        <p:nvSpPr>
          <p:cNvPr id="38" name="Прямоугольник 37"/>
          <p:cNvSpPr/>
          <p:nvPr/>
        </p:nvSpPr>
        <p:spPr>
          <a:xfrm>
            <a:off x="200472" y="5733256"/>
            <a:ext cx="2249182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16496" y="5949280"/>
            <a:ext cx="2016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КАМЕРЫ ДЛЯ ЦВЕТОВ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2593670" y="2780928"/>
            <a:ext cx="2304255" cy="93610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648745" y="2852936"/>
            <a:ext cx="217717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ДЛЯ РАЗМЕЩЕНИЯ ЗАМОРОЖЕННОЙ ПРОДУКЦИИ (</a:t>
            </a:r>
            <a:r>
              <a:rPr lang="ru-RU" sz="11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НЕ ВЫШЕ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-18)</a:t>
            </a:r>
          </a:p>
        </p:txBody>
      </p:sp>
      <p:pic>
        <p:nvPicPr>
          <p:cNvPr id="5131" name="Picture 11" descr="http://70.img.avito.st/1280x960/1265642370.jpg"/>
          <p:cNvPicPr>
            <a:picLocks noChangeAspect="1" noChangeArrowheads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2593670" y="764704"/>
            <a:ext cx="2304257" cy="1872208"/>
          </a:xfrm>
          <a:prstGeom prst="rect">
            <a:avLst/>
          </a:prstGeom>
          <a:noFill/>
        </p:spPr>
      </p:pic>
      <p:sp>
        <p:nvSpPr>
          <p:cNvPr id="28" name="Прямоугольник 27"/>
          <p:cNvSpPr/>
          <p:nvPr/>
        </p:nvSpPr>
        <p:spPr>
          <a:xfrm>
            <a:off x="289414" y="2852936"/>
            <a:ext cx="17281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ДЛЯ РАЗМЕЩЕНИЯ ОХЛАЖДЕННОЙ ПРОДУКЦИИ 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(0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..</a:t>
            </a:r>
            <a:r>
              <a:rPr lang="en-US" sz="1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+</a:t>
            </a:r>
            <a:r>
              <a:rPr lang="ru-RU" sz="1400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7)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593671" y="5733256"/>
            <a:ext cx="2304256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93671" y="5805264"/>
            <a:ext cx="2016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КАМЕРЫ </a:t>
            </a:r>
            <a:r>
              <a:rPr lang="ru-RU" sz="1400" u="sng" dirty="0" err="1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БРЕНДИРОВАНЫЕ</a:t>
            </a:r>
            <a:r>
              <a:rPr lang="ru-RU" sz="14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  И  КАНОПЕ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79922" y="1621249"/>
            <a:ext cx="1584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u="sng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Рекомендуем:</a:t>
            </a: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исполнение внутреннего объема камеры в теплых коричневых цветах</a:t>
            </a:r>
            <a:endParaRPr lang="ru-RU" sz="1200" u="sng" dirty="0" smtClean="0">
              <a:solidFill>
                <a:schemeClr val="bg1">
                  <a:lumMod val="50000"/>
                </a:schemeClr>
              </a:solidFill>
              <a:latin typeface="+mn-lt"/>
              <a:cs typeface="Arabic Typesetting" pitchFamily="66" charset="-78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5041943" y="5733256"/>
            <a:ext cx="2880320" cy="86409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5041942" y="5805264"/>
            <a:ext cx="296132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u="sng" dirty="0" smtClean="0">
                <a:solidFill>
                  <a:schemeClr val="bg1">
                    <a:lumMod val="75000"/>
                  </a:schemeClr>
                </a:solidFill>
                <a:latin typeface="+mn-lt"/>
                <a:cs typeface="Arabic Typesetting" pitchFamily="66" charset="-78"/>
              </a:rPr>
              <a:t>КАМЕРЫ ДЛЯ ДЕМОНСТРАЦИИ И ПРОДАЖИ МЯСА И МЯСНЫХ ПОЛУФАБРИКАТОВ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3800475" y="333375"/>
            <a:ext cx="5316538" cy="401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marL="180975" indent="-180975">
              <a:defRPr/>
            </a:pPr>
            <a:r>
              <a:rPr lang="ru-RU" sz="2000" b="1" dirty="0">
                <a:solidFill>
                  <a:schemeClr val="bg1"/>
                </a:solidFill>
                <a:latin typeface="+mj-lt"/>
                <a:ea typeface="ＭＳ Ｐゴシック" pitchFamily="1" charset="-128"/>
              </a:rPr>
              <a:t>ИННОВАЦИОННЫЕ ТЕХНОЛОГИИ</a:t>
            </a:r>
          </a:p>
        </p:txBody>
      </p:sp>
      <p:sp>
        <p:nvSpPr>
          <p:cNvPr id="6147" name="Прямоугольник 30"/>
          <p:cNvSpPr>
            <a:spLocks noChangeArrowheads="1"/>
          </p:cNvSpPr>
          <p:nvPr/>
        </p:nvSpPr>
        <p:spPr bwMode="auto">
          <a:xfrm>
            <a:off x="344488" y="188913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b="1">
              <a:solidFill>
                <a:srgbClr val="004E9B"/>
              </a:solidFill>
              <a:cs typeface="Arial" charset="0"/>
            </a:endParaRPr>
          </a:p>
        </p:txBody>
      </p:sp>
      <p:pic>
        <p:nvPicPr>
          <p:cNvPr id="6148" name="Picture 10" descr="C:\Users\roslevskaya\AppData\Local\Microsoft\Windows\INetCache\Content.Outlook\QOG0QQQ2\презентация полоса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6812506"/>
            <a:ext cx="9906000" cy="4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Прямоугольник 30"/>
          <p:cNvSpPr>
            <a:spLocks noChangeArrowheads="1"/>
          </p:cNvSpPr>
          <p:nvPr/>
        </p:nvSpPr>
        <p:spPr bwMode="auto">
          <a:xfrm>
            <a:off x="344488" y="332656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rgbClr val="0070C0"/>
                </a:solidFill>
                <a:latin typeface="+mn-lt"/>
                <a:cs typeface="Arabic Typesetting" pitchFamily="66" charset="-78"/>
              </a:rPr>
              <a:t>МЕРЧАНДАЙЗИНГ</a:t>
            </a:r>
            <a:endParaRPr lang="ru-RU" dirty="0">
              <a:solidFill>
                <a:srgbClr val="0070C0"/>
              </a:solidFill>
              <a:latin typeface="+mn-lt"/>
              <a:cs typeface="Arabic Typesetting" pitchFamily="66" charset="-78"/>
            </a:endParaRP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13440" y="116632"/>
            <a:ext cx="792088" cy="30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30"/>
          <p:cNvSpPr>
            <a:spLocks noChangeArrowheads="1"/>
          </p:cNvSpPr>
          <p:nvPr/>
        </p:nvSpPr>
        <p:spPr bwMode="auto">
          <a:xfrm>
            <a:off x="344488" y="692697"/>
            <a:ext cx="2232248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ТРИ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ЗОЛОТЫХ ПРАВИЛА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ЗАПАС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РАСПОЛОЖЕНИЕ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ПРЕДСТАВЛЕНИЕ</a:t>
            </a:r>
            <a:endParaRPr lang="ru-RU" sz="1400" dirty="0">
              <a:solidFill>
                <a:schemeClr val="bg1">
                  <a:lumMod val="50000"/>
                </a:schemeClr>
              </a:solidFill>
              <a:latin typeface="+mn-lt"/>
              <a:cs typeface="Arabic Typesetting" pitchFamily="66" charset="-78"/>
            </a:endParaRP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92960" y="1988840"/>
            <a:ext cx="4896544" cy="3560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4664968" y="2852936"/>
            <a:ext cx="13830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ТОВАРНЫЙ ЗАПАС</a:t>
            </a:r>
            <a:endParaRPr lang="ru-RU" sz="1200" dirty="0">
              <a:latin typeface="+mn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69224" y="2852936"/>
            <a:ext cx="19442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МЕРЧАНДАЙЗЕР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РАССТАВЛЯЕТ ТОВАР</a:t>
            </a:r>
            <a:endParaRPr lang="ru-RU" sz="1200" dirty="0">
              <a:latin typeface="+mn-lt"/>
            </a:endParaRPr>
          </a:p>
        </p:txBody>
      </p:sp>
      <p:pic>
        <p:nvPicPr>
          <p:cNvPr id="29699" name="Picture 3" descr="http://www.sampokkm.ru/wp-content/uploads/5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6496" y="1979086"/>
            <a:ext cx="3700512" cy="2746058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 rot="18887636">
            <a:off x="36567" y="3318906"/>
            <a:ext cx="4351230" cy="1319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920552" y="5517232"/>
            <a:ext cx="825084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</a:t>
            </a:r>
            <a:r>
              <a:rPr lang="ru-RU" sz="1400" b="1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МЕРЧАНДАЙЗЕР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НЕ МЕШАЕТ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ПОКУПАТЕЛЮ ПРИ ВЫСТАВЛЕНИИ ТОВАРА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ПРИ ИСПОЛЬЗОВАНИИ ГРАВИТАЦИОННЫХ ПОЛОК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ТОВАР АВТОМАТИЧЕСКИ ЗАНИМАЕТ ПЕРЕДНИЙ РЯД</a:t>
            </a:r>
          </a:p>
          <a:p>
            <a:pPr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 ТОВАР </a:t>
            </a:r>
            <a:r>
              <a:rPr lang="ru-RU" sz="1400" b="1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СО СВЕЖИМ СРОКОМ ГОДНОСТИ ЗАНИМАЕТ ДАЛЬНИЕ РЯДЫ</a:t>
            </a:r>
          </a:p>
          <a:p>
            <a:endParaRPr lang="ru-RU" sz="1400" dirty="0">
              <a:latin typeface="+mn-lt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2956425">
            <a:off x="155795" y="3327420"/>
            <a:ext cx="4351230" cy="13193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5457056" y="1556792"/>
            <a:ext cx="3168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МАКСИМАЛЬНАЯ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  <a:latin typeface="+mn-lt"/>
                <a:cs typeface="Arabic Typesetting" pitchFamily="66" charset="-78"/>
              </a:rPr>
              <a:t>ПРЕДСТАВЛЕННОСТЬ</a:t>
            </a:r>
            <a:endParaRPr lang="ru-RU" sz="12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73262</TotalTime>
  <Words>494</Words>
  <Application>Microsoft Office PowerPoint</Application>
  <PresentationFormat>Лист A4 (210x297 мм)</PresentationFormat>
  <Paragraphs>103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乩歫椠䱡畳椀㸲㻸ꔿ㌋䬮ꍰ䞮誀圇짗꾬钒붤鏊꣊㥊揤鞁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乩歫椠䱡畳椀㸲㻸ꔿ㌋䬮ꍰ䞮誀圇짗꾬钒붤鏊꣊㥊揤鞁</dc:creator>
  <cp:lastModifiedBy>vishnikin</cp:lastModifiedBy>
  <cp:revision>677</cp:revision>
  <cp:lastPrinted>2006-09-12T18:59:44Z</cp:lastPrinted>
  <dcterms:created xsi:type="dcterms:W3CDTF">2006-09-12T16:58:25Z</dcterms:created>
  <dcterms:modified xsi:type="dcterms:W3CDTF">2015-11-02T15:33:18Z</dcterms:modified>
</cp:coreProperties>
</file>