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handoutMasterIdLst>
    <p:handoutMasterId r:id="rId34"/>
  </p:handoutMasterIdLst>
  <p:sldIdLst>
    <p:sldId id="1038" r:id="rId2"/>
    <p:sldId id="979" r:id="rId3"/>
    <p:sldId id="993" r:id="rId4"/>
    <p:sldId id="997" r:id="rId5"/>
    <p:sldId id="992" r:id="rId6"/>
    <p:sldId id="994" r:id="rId7"/>
    <p:sldId id="1003" r:id="rId8"/>
    <p:sldId id="995" r:id="rId9"/>
    <p:sldId id="996" r:id="rId10"/>
    <p:sldId id="1004" r:id="rId11"/>
    <p:sldId id="1015" r:id="rId12"/>
    <p:sldId id="1005" r:id="rId13"/>
    <p:sldId id="1006" r:id="rId14"/>
    <p:sldId id="1014" r:id="rId15"/>
    <p:sldId id="1011" r:id="rId16"/>
    <p:sldId id="1012" r:id="rId17"/>
    <p:sldId id="998" r:id="rId18"/>
    <p:sldId id="1027" r:id="rId19"/>
    <p:sldId id="999" r:id="rId20"/>
    <p:sldId id="1000" r:id="rId21"/>
    <p:sldId id="1016" r:id="rId22"/>
    <p:sldId id="1036" r:id="rId23"/>
    <p:sldId id="1018" r:id="rId24"/>
    <p:sldId id="1028" r:id="rId25"/>
    <p:sldId id="1019" r:id="rId26"/>
    <p:sldId id="1029" r:id="rId27"/>
    <p:sldId id="1020" r:id="rId28"/>
    <p:sldId id="1030" r:id="rId29"/>
    <p:sldId id="1037" r:id="rId30"/>
    <p:sldId id="1026" r:id="rId31"/>
    <p:sldId id="984" r:id="rId32"/>
  </p:sldIdLst>
  <p:sldSz cx="10693400" cy="756126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97845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9569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493535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99138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3366"/>
    <a:srgbClr val="FF3300"/>
    <a:srgbClr val="050A0F"/>
    <a:srgbClr val="FFFF66"/>
    <a:srgbClr val="9999FF"/>
    <a:srgbClr val="C6D9EC"/>
    <a:srgbClr val="FF7C80"/>
    <a:srgbClr val="339933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9631" autoAdjust="0"/>
  </p:normalViewPr>
  <p:slideViewPr>
    <p:cSldViewPr snapToGrid="0">
      <p:cViewPr>
        <p:scale>
          <a:sx n="93" d="100"/>
          <a:sy n="93" d="100"/>
        </p:scale>
        <p:origin x="-96" y="-222"/>
      </p:cViewPr>
      <p:guideLst>
        <p:guide orient="horz" pos="476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3025"/>
        <p:guide pos="2304"/>
      </p:guideLst>
    </p:cSldViewPr>
  </p:notesViewPr>
  <p:gridSpacing cx="737371525" cy="7373715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C5F0B62-693A-490C-B4F2-D896338C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74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8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738188"/>
            <a:ext cx="5118100" cy="361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4575175"/>
            <a:ext cx="53419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8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7E02ABA-C78C-458D-9B01-3FE088E0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2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02ABA-C78C-458D-9B01-3FE088E045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2292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46345-9BA4-4C3B-A428-2BFFF3753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2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ACB38-F870-4A05-972F-D10912D44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16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8110A-4E10-4EFB-A8B5-1FB4732E13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282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2AD6F-4195-495F-BA04-D06704884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81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7D241-30FF-419A-8ACF-9CAF82F9F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7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7DDD8-C746-4C4A-A13C-6FF59D286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E7AF-48F8-4584-B8A7-355067B27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6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35D8F-7520-4461-B902-1E7B91B2B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1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презентация обложка 2015 copy.jpg"/>
          <p:cNvPicPr>
            <a:picLocks noChangeAspect="1"/>
          </p:cNvPicPr>
          <p:nvPr userDrawn="1"/>
        </p:nvPicPr>
        <p:blipFill>
          <a:blip r:embed="rId2" cstate="print"/>
          <a:srcRect t="95523"/>
          <a:stretch>
            <a:fillRect/>
          </a:stretch>
        </p:blipFill>
        <p:spPr>
          <a:xfrm>
            <a:off x="12140" y="7222733"/>
            <a:ext cx="10688170" cy="338530"/>
          </a:xfrm>
          <a:prstGeom prst="rect">
            <a:avLst/>
          </a:prstGeom>
        </p:spPr>
      </p:pic>
      <p:pic>
        <p:nvPicPr>
          <p:cNvPr id="9" name="Рисунок 8" descr="ПОЛАИР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17" y="329902"/>
            <a:ext cx="1531236" cy="406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презентация обложка 2015 copy.jpg"/>
          <p:cNvPicPr>
            <a:picLocks noChangeAspect="1"/>
          </p:cNvPicPr>
          <p:nvPr userDrawn="1"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pic>
        <p:nvPicPr>
          <p:cNvPr id="13" name="Рисунок 12" descr="РАДА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628" y="333621"/>
            <a:ext cx="1503560" cy="381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DA38-92E4-4E77-9313-35F59F89E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42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29F0-CE1A-4909-A8C1-934992967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3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08BB-350E-4CFC-B51C-103C93F51A89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8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7" r:id="rId6"/>
    <p:sldLayoutId id="2147483678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42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8675" y="2152650"/>
            <a:ext cx="9039225" cy="4190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ctr" eaLnBrk="0" hangingPunct="0"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Calibri" pitchFamily="34" charset="0"/>
              </a:rPr>
              <a:t>КАМЕРЫ  ХОЛОДИЛЬНЫЕ</a:t>
            </a:r>
            <a:endParaRPr lang="ru-RU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5" descr="обложка презентация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0699963" cy="756126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37744" y="2726291"/>
            <a:ext cx="6054475" cy="4190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ctr" eaLnBrk="0" hangingPunct="0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Calibri" pitchFamily="34" charset="0"/>
              </a:rPr>
              <a:t>КАМЕРЫ</a:t>
            </a:r>
            <a:r>
              <a:rPr lang="ru-RU" sz="2400" kern="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ru-RU" sz="2400" b="1" kern="0" dirty="0" smtClean="0">
                <a:solidFill>
                  <a:srgbClr val="0070C0"/>
                </a:solidFill>
                <a:latin typeface="Calibri" pitchFamily="34" charset="0"/>
              </a:rPr>
              <a:t>ХОЛОДИЛЬНЫЕ</a:t>
            </a:r>
            <a:endParaRPr lang="ru-RU" sz="2400" b="1" kern="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2364" y="322826"/>
            <a:ext cx="800219" cy="1232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2017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4687" y="189032"/>
            <a:ext cx="762420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            Дверь распашная контейнерная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3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6" descr="Д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574" y="1481619"/>
            <a:ext cx="41481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1354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929" y="3382647"/>
            <a:ext cx="6311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2000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01128" y="3166772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2040 (2300; 2560)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8</a:t>
            </a:r>
            <a:r>
              <a:rPr lang="ru-RU" b="1" dirty="0" smtClean="0"/>
              <a:t>00</a:t>
            </a:r>
            <a:endParaRPr lang="ru-RU" b="1" dirty="0"/>
          </a:p>
        </p:txBody>
      </p:sp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5810250" y="1190625"/>
          <a:ext cx="3805238" cy="4502150"/>
        </p:xfrm>
        <a:graphic>
          <a:graphicData uri="http://schemas.openxmlformats.org/presentationml/2006/ole">
            <p:oleObj spid="_x0000_s27651" name="Visio" r:id="rId5" imgW="4210400" imgH="52420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4413" y="209580"/>
            <a:ext cx="8280189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           Монтаж  двери распашной контейнерной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01128" y="3166772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28675" name="Picture 3" descr="U:\Рабочая папка\31_Маркетинг\Фото\фото 27.05.2015\FN3B9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673" y="1013792"/>
            <a:ext cx="3919760" cy="5879375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689035" y="4247510"/>
            <a:ext cx="152068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  </a:t>
            </a:r>
            <a:r>
              <a:rPr lang="ru-RU" sz="140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Стойки</a:t>
            </a:r>
            <a:endParaRPr lang="ru-RU" sz="1400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300870" y="4211066"/>
            <a:ext cx="277301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  </a:t>
            </a:r>
            <a:endParaRPr lang="ru-RU" sz="1800" b="1" kern="0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026966" y="1981389"/>
            <a:ext cx="1583635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140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Перекладина</a:t>
            </a:r>
            <a:endParaRPr lang="ru-RU" sz="1400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323522" y="1570382"/>
            <a:ext cx="2802835" cy="616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60843" y="3886199"/>
            <a:ext cx="2604053" cy="636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242391" y="4373217"/>
            <a:ext cx="6082749" cy="21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897481" y="6689224"/>
            <a:ext cx="762420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14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  двери с внутренней  стороны  камеры</a:t>
            </a:r>
            <a:endParaRPr lang="ru-RU" sz="1400" b="1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62420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            Дверь откатная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929" y="3382647"/>
            <a:ext cx="6311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5254" y="3166773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13" name="Picture 6" descr="Д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49" y="1323975"/>
            <a:ext cx="612822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/>
          <p:nvPr/>
        </p:nvCxnSpPr>
        <p:spPr>
          <a:xfrm>
            <a:off x="6486525" y="5400675"/>
            <a:ext cx="2009775" cy="19051"/>
          </a:xfrm>
          <a:prstGeom prst="straightConnector1">
            <a:avLst/>
          </a:prstGeom>
          <a:ln w="19050">
            <a:solidFill>
              <a:srgbClr val="050A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29350" y="4752975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81425" y="4695825"/>
            <a:ext cx="0" cy="77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08539" y="5905500"/>
            <a:ext cx="763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Минимальная длина стены для откатной двери 3160 мм.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832928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Расширительные пояса 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5254" y="3166773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495550" y="5905500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6699"/>
                </a:solidFill>
                <a:latin typeface="+mn-lt"/>
              </a:rPr>
              <a:t>    </a:t>
            </a:r>
            <a:endParaRPr lang="ru-RU" sz="18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7385" y="1260000"/>
            <a:ext cx="937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Дополнительное удобство холодильных камер POLAIR – наличие расширительных поясов, позволяющих увеличить размеры эксплуатируемых камер.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Расширительные пояса состоят из  2-х  стеновых панелей, 1-ой  потолочной панели, 1-ой панели пола одинаковой ширины.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ru-RU" sz="1600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23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43" y="2594112"/>
            <a:ext cx="8339306" cy="37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82599" y="6654840"/>
            <a:ext cx="1000442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Обозначение   пояса   300*1960*2200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61800"/>
            <a:ext cx="7551505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Комплект  холодильной  камеры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5254" y="3166773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94521" y="902193"/>
            <a:ext cx="43533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Стандартный комплект холодильной камеры включает: 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«ручка-замок» и петли для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навески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пороговая накладка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для камер  «с полом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»)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герметик силиконовый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герметизации стыков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панелей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пандус (для контейнерной и откатной двери)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метизы</a:t>
            </a:r>
          </a:p>
        </p:txBody>
      </p:sp>
      <p:pic>
        <p:nvPicPr>
          <p:cNvPr id="24" name="Рисунок 23" descr="хрень1.png"/>
          <p:cNvPicPr>
            <a:picLocks noChangeAspect="1"/>
          </p:cNvPicPr>
          <p:nvPr/>
        </p:nvPicPr>
        <p:blipFill>
          <a:blip r:embed="rId3" cstate="print"/>
          <a:srcRect l="61264" t="15709" b="11541"/>
          <a:stretch>
            <a:fillRect/>
          </a:stretch>
        </p:blipFill>
        <p:spPr>
          <a:xfrm>
            <a:off x="6489733" y="5458932"/>
            <a:ext cx="1143519" cy="1517817"/>
          </a:xfrm>
          <a:prstGeom prst="rect">
            <a:avLst/>
          </a:prstGeom>
        </p:spPr>
      </p:pic>
      <p:pic>
        <p:nvPicPr>
          <p:cNvPr id="26" name="Рисунок 25" descr="хрень3.png"/>
          <p:cNvPicPr>
            <a:picLocks noChangeAspect="1"/>
          </p:cNvPicPr>
          <p:nvPr/>
        </p:nvPicPr>
        <p:blipFill>
          <a:blip r:embed="rId4" cstate="print"/>
          <a:srcRect r="42001"/>
          <a:stretch>
            <a:fillRect/>
          </a:stretch>
        </p:blipFill>
        <p:spPr>
          <a:xfrm rot="5400000">
            <a:off x="2595900" y="6039843"/>
            <a:ext cx="1523764" cy="569759"/>
          </a:xfrm>
          <a:prstGeom prst="rect">
            <a:avLst/>
          </a:prstGeom>
        </p:spPr>
      </p:pic>
      <p:pic>
        <p:nvPicPr>
          <p:cNvPr id="31" name="Рисунок 30" descr="хрень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0657" y="5566524"/>
            <a:ext cx="1018676" cy="1649285"/>
          </a:xfrm>
          <a:prstGeom prst="rect">
            <a:avLst/>
          </a:prstGeom>
        </p:spPr>
      </p:pic>
      <p:pic>
        <p:nvPicPr>
          <p:cNvPr id="32" name="Рисунок 31" descr="хрень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2907" y="5581972"/>
            <a:ext cx="1528136" cy="1454932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824330" y="905505"/>
            <a:ext cx="4552121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Дополнительный комплект:</a:t>
            </a:r>
          </a:p>
          <a:p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комплект деталей для контейнерной двери (стойки, перекладина, латунные пальцы)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комплект деталей для откатной двери (алюминиевый профиль, кронштейны, 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козырек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т.п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уплотнитель для двери (для камер исп. «без пола»)</a:t>
            </a: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ПЭН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двери и клапан компенсационный (отдельная опция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комплект уголков (для камер с перегородками)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комплект швеллеров (для камер исп. «без пола»)</a:t>
            </a: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27" name="Рисунок 26" descr="хрень1.png"/>
          <p:cNvPicPr>
            <a:picLocks noChangeAspect="1"/>
          </p:cNvPicPr>
          <p:nvPr/>
        </p:nvPicPr>
        <p:blipFill>
          <a:blip r:embed="rId3" cstate="print"/>
          <a:srcRect r="36907"/>
          <a:stretch>
            <a:fillRect/>
          </a:stretch>
        </p:blipFill>
        <p:spPr>
          <a:xfrm rot="16200000">
            <a:off x="746388" y="5488456"/>
            <a:ext cx="1620076" cy="1814751"/>
          </a:xfrm>
          <a:prstGeom prst="rect">
            <a:avLst/>
          </a:prstGeom>
        </p:spPr>
      </p:pic>
      <p:pic>
        <p:nvPicPr>
          <p:cNvPr id="28" name="Рисунок 27" descr="хрень.png"/>
          <p:cNvPicPr>
            <a:picLocks noChangeAspect="1"/>
          </p:cNvPicPr>
          <p:nvPr/>
        </p:nvPicPr>
        <p:blipFill>
          <a:blip r:embed="rId7" cstate="print"/>
          <a:srcRect l="70810" t="45469" b="22638"/>
          <a:stretch>
            <a:fillRect/>
          </a:stretch>
        </p:blipFill>
        <p:spPr>
          <a:xfrm rot="16200000">
            <a:off x="1848686" y="4224134"/>
            <a:ext cx="1027042" cy="904461"/>
          </a:xfrm>
          <a:prstGeom prst="rect">
            <a:avLst/>
          </a:prstGeom>
        </p:spPr>
      </p:pic>
      <p:pic>
        <p:nvPicPr>
          <p:cNvPr id="29" name="Рисунок 28" descr="хрень.png"/>
          <p:cNvPicPr>
            <a:picLocks noChangeAspect="1"/>
          </p:cNvPicPr>
          <p:nvPr/>
        </p:nvPicPr>
        <p:blipFill>
          <a:blip r:embed="rId7" cstate="print"/>
          <a:srcRect t="9604" r="68550" b="22053"/>
          <a:stretch>
            <a:fillRect/>
          </a:stretch>
        </p:blipFill>
        <p:spPr>
          <a:xfrm rot="5763849">
            <a:off x="743517" y="3634694"/>
            <a:ext cx="769643" cy="1348026"/>
          </a:xfrm>
          <a:prstGeom prst="rect">
            <a:avLst/>
          </a:prstGeom>
        </p:spPr>
      </p:pic>
      <p:pic>
        <p:nvPicPr>
          <p:cNvPr id="22" name="Рисунок 21" descr="хрень.png"/>
          <p:cNvPicPr>
            <a:picLocks noChangeAspect="1"/>
          </p:cNvPicPr>
          <p:nvPr/>
        </p:nvPicPr>
        <p:blipFill>
          <a:blip r:embed="rId7" cstate="print"/>
          <a:srcRect l="36723" t="46287" r="32768"/>
          <a:stretch>
            <a:fillRect/>
          </a:stretch>
        </p:blipFill>
        <p:spPr>
          <a:xfrm rot="16200000">
            <a:off x="453510" y="4353340"/>
            <a:ext cx="1073426" cy="152324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505489" y="5319923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627961" y="1406212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621334" y="1863486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231045" y="5339800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04100" y="2259451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128879" y="5313296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618022" y="2885022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563428" y="5217217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928402" y="5210592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48509" y="3515542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6737" y="251526"/>
            <a:ext cx="7058346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</a:t>
            </a:r>
            <a:r>
              <a:rPr lang="en-US" sz="2400" b="1" kern="0" dirty="0" smtClean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Пандус  для  холодильных камер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929" y="3382647"/>
            <a:ext cx="6311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5254" y="3166773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69772" y="5363633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6699"/>
                </a:solidFill>
                <a:latin typeface="+mn-lt"/>
              </a:rPr>
              <a:t>    </a:t>
            </a:r>
            <a:endParaRPr lang="ru-RU" sz="18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00625" y="742952"/>
            <a:ext cx="5457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600" b="1" dirty="0">
              <a:solidFill>
                <a:srgbClr val="336699"/>
              </a:solidFill>
              <a:latin typeface="+mn-lt"/>
            </a:endParaRP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3875" y="895352"/>
            <a:ext cx="9972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/>
            <a:r>
              <a:rPr lang="ru-RU" sz="1600" b="1" dirty="0" smtClean="0">
                <a:solidFill>
                  <a:srgbClr val="336699"/>
                </a:solidFill>
              </a:rPr>
              <a:t>                             </a:t>
            </a:r>
            <a:endParaRPr lang="ru-RU" sz="1600" b="1" dirty="0" smtClean="0">
              <a:solidFill>
                <a:srgbClr val="336699"/>
              </a:solidFill>
              <a:latin typeface="+mn-lt"/>
            </a:endParaRP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srgbClr val="336699"/>
              </a:solidFill>
              <a:latin typeface="+mn-lt"/>
            </a:endParaRP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600" b="1" dirty="0">
              <a:solidFill>
                <a:srgbClr val="336699"/>
              </a:solidFill>
              <a:latin typeface="+mn-lt"/>
            </a:endParaRP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14" name="Рисунок 13" descr="пандус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004" y="3776871"/>
            <a:ext cx="3973370" cy="2679329"/>
          </a:xfrm>
          <a:prstGeom prst="rect">
            <a:avLst/>
          </a:prstGeom>
        </p:spPr>
      </p:pic>
      <p:pic>
        <p:nvPicPr>
          <p:cNvPr id="15" name="Рисунок 14" descr="пандус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00" y="1385863"/>
            <a:ext cx="5384665" cy="3812302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10409" y="5394634"/>
            <a:ext cx="56624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Удобство в эксплуатации, легкость перемещения пандуса – основное преимущество новой конструкции.</a:t>
            </a: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srgbClr val="336699"/>
              </a:solidFill>
              <a:latin typeface="+mn-lt"/>
            </a:endParaRP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600" b="1" dirty="0">
              <a:solidFill>
                <a:srgbClr val="336699"/>
              </a:solidFill>
              <a:latin typeface="+mn-lt"/>
            </a:endParaRP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35709" y="1260000"/>
            <a:ext cx="45243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Новая конструкция пандуса  -  откатной пандус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Пандусы предназначены для использования в камерах со световым проемом шириной 1200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мм – для контейнерной и откатной двери.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Выполняются 2 модели: для камер с толщиной панелей 80мм и 100мм.</a:t>
            </a: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srgbClr val="336699"/>
              </a:solidFill>
              <a:latin typeface="+mn-lt"/>
            </a:endParaRP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600" b="1" dirty="0">
              <a:solidFill>
                <a:srgbClr val="336699"/>
              </a:solidFill>
              <a:latin typeface="+mn-lt"/>
            </a:endParaRPr>
          </a:p>
          <a:p>
            <a:pPr marL="180975" indent="-180975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65106" y="178758"/>
            <a:ext cx="5845996" cy="4582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/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Холодильные камеры со стеклом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8675" name="Picture 3" descr="D:\Мои документы\камера с тенью.jpg"/>
          <p:cNvPicPr>
            <a:picLocks noChangeAspect="1" noChangeArrowheads="1"/>
          </p:cNvPicPr>
          <p:nvPr/>
        </p:nvPicPr>
        <p:blipFill>
          <a:blip r:embed="rId3" cstate="print"/>
          <a:srcRect t="8198" b="20759"/>
          <a:stretch>
            <a:fillRect/>
          </a:stretch>
        </p:blipFill>
        <p:spPr bwMode="auto">
          <a:xfrm>
            <a:off x="1570382" y="1155716"/>
            <a:ext cx="7785583" cy="607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7991" y="199306"/>
            <a:ext cx="6299510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Варианты исполнения камер со стеклом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pic>
        <p:nvPicPr>
          <p:cNvPr id="18" name="Picture 4" descr="C:\Documents and Settings\vavilova\Мои документы\Камеры со стеклянным фронтом\Варианты изготовления камер со стеклом\Сборка-модели КХН-11,02 со ст. вар.1.JPG"/>
          <p:cNvPicPr>
            <a:picLocks noChangeAspect="1" noChangeArrowheads="1"/>
          </p:cNvPicPr>
          <p:nvPr/>
        </p:nvPicPr>
        <p:blipFill>
          <a:blip r:embed="rId3" cstate="print"/>
          <a:srcRect l="20893" t="12000" r="20490" b="9091"/>
          <a:stretch>
            <a:fillRect/>
          </a:stretch>
        </p:blipFill>
        <p:spPr bwMode="auto">
          <a:xfrm>
            <a:off x="5289822" y="730904"/>
            <a:ext cx="2257425" cy="161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vavilova\Мои документы\Камеры со стеклянным фронтом\Варианты изготовления камер со стеклом\Сборка-модели КХН-11,02 . со ст.вар.3.JPG"/>
          <p:cNvPicPr>
            <a:picLocks noChangeAspect="1" noChangeArrowheads="1"/>
          </p:cNvPicPr>
          <p:nvPr/>
        </p:nvPicPr>
        <p:blipFill>
          <a:blip r:embed="rId4" cstate="print"/>
          <a:srcRect l="21516" t="8503" r="19672" b="12245"/>
          <a:stretch>
            <a:fillRect/>
          </a:stretch>
        </p:blipFill>
        <p:spPr bwMode="auto">
          <a:xfrm>
            <a:off x="4929721" y="3356640"/>
            <a:ext cx="2264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vavilova\Мои документы\Камеры со стеклянным фронтом\Варианты изготовления камер со стеклом\Сборка-модели КХН-11,02  со ст.дв вар.4.JPG"/>
          <p:cNvPicPr>
            <a:picLocks noChangeAspect="1" noChangeArrowheads="1"/>
          </p:cNvPicPr>
          <p:nvPr/>
        </p:nvPicPr>
        <p:blipFill>
          <a:blip r:embed="rId5" cstate="print"/>
          <a:srcRect l="20230" t="8965" r="16191" b="4828"/>
          <a:stretch>
            <a:fillRect/>
          </a:stretch>
        </p:blipFill>
        <p:spPr bwMode="auto">
          <a:xfrm>
            <a:off x="7028602" y="4980537"/>
            <a:ext cx="2358069" cy="20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945900" y="4103011"/>
            <a:ext cx="3717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Стеклянный блок с по двум смежным сторонам камеры с одностворчатой дверью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5729" y="6115603"/>
            <a:ext cx="383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Стеклянный блок  по двум смежным сторонам камеры с двухстворчатой дверью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09675" y="1260000"/>
            <a:ext cx="3746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Стеклянный блок по одной стороне камеры. Дверь универсальная по смежной стороне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81396" y="2745307"/>
            <a:ext cx="3830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Стеклянный блок с одностворчатой дверью по одной стороне камеры</a:t>
            </a:r>
          </a:p>
        </p:txBody>
      </p:sp>
      <p:pic>
        <p:nvPicPr>
          <p:cNvPr id="19" name="Picture 2" descr="C:\Documents and Settings\vavilova\Мои документы\Камеры со стеклянным фронтом\Варианты изготовления камер со стеклом\Сборка-модели камеры КХН-11,02 со ст.дв вар.2.JPG"/>
          <p:cNvPicPr>
            <a:picLocks noChangeAspect="1" noChangeArrowheads="1"/>
          </p:cNvPicPr>
          <p:nvPr/>
        </p:nvPicPr>
        <p:blipFill>
          <a:blip r:embed="rId6" cstate="print"/>
          <a:srcRect l="17954" t="4000" r="12273" b="2800"/>
          <a:stretch>
            <a:fillRect/>
          </a:stretch>
        </p:blipFill>
        <p:spPr bwMode="auto">
          <a:xfrm>
            <a:off x="7274103" y="2115497"/>
            <a:ext cx="2329687" cy="176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904875" y="1276350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59538" y="4158273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04875" y="2163417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160878" y="1144974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840584" y="3826363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536884" y="2716278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945972" y="6190251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8267370" y="5404669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95356" y="169333"/>
            <a:ext cx="8366134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</a:t>
            </a:r>
            <a:r>
              <a:rPr lang="en-US" sz="2400" b="1" kern="0" dirty="0" smtClean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Камера  холодильная  комбинированная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929" y="3382647"/>
            <a:ext cx="6311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5254" y="3166773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69772" y="5363633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6699"/>
                </a:solidFill>
                <a:latin typeface="+mn-lt"/>
              </a:rPr>
              <a:t>    </a:t>
            </a:r>
            <a:endParaRPr lang="ru-RU" sz="18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00625" y="742952"/>
            <a:ext cx="5457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600" b="1" dirty="0">
              <a:solidFill>
                <a:srgbClr val="336699"/>
              </a:solidFill>
              <a:latin typeface="+mn-lt"/>
            </a:endParaRP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400" b="0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776853"/>
            <a:ext cx="8259762" cy="534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44524" y="6151563"/>
            <a:ext cx="9585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Обязательное условие – точное расположение перегородки в камере</a:t>
            </a:r>
            <a:r>
              <a:rPr lang="ru-RU" sz="14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6732" y="189032"/>
            <a:ext cx="7842868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/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Упаковка    холодильных    камер</a:t>
            </a:r>
            <a:endParaRPr lang="ru-RU" sz="18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05575" y="1260000"/>
            <a:ext cx="39909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комплект упаковки холодильной камеры входят:</a:t>
            </a:r>
          </a:p>
          <a:p>
            <a:pPr algn="l">
              <a:spcBef>
                <a:spcPct val="0"/>
              </a:spcBef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деревянные поддон, крышка, уголки,  укосины</a:t>
            </a: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пленка полиэтиленовая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комплект металлических уголков для ошиновки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лента полипропиленовая для ошиновк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marL="180975" indent="-180975" algn="l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10" name="Рисунок 9" descr="упаков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414" y="685799"/>
            <a:ext cx="5914044" cy="476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932320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2400" b="1" kern="0" dirty="0" smtClean="0">
                <a:solidFill>
                  <a:srgbClr val="336699"/>
                </a:solidFill>
                <a:latin typeface="Calibri" pitchFamily="34" charset="0"/>
              </a:rPr>
              <a:t>              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Камеры  холодильные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315199"/>
            <a:ext cx="10688170" cy="246063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83573" y="1260000"/>
            <a:ext cx="4680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Холодильные камеры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POLAIR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модульные сборно-разборные конструкции из  </a:t>
            </a:r>
            <a:r>
              <a:rPr lang="ru-RU" sz="1400" b="1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сэндвич-панелей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предназначенные для поддержания в них  необходимой температуры, создаваемой внутри камер холодильными машинами.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Предназначение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для  охлаждения, замораживания или хранения больших объемов продукции.</a:t>
            </a: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различных областях промышленности и коммерческой деятельности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Используются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хранения: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пищевых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продуктов (мясо, колбасные изделия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рыба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молочная продукция, овощи, фрукты, и т.п.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цветов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меховых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изделий и т.п.</a:t>
            </a:r>
          </a:p>
        </p:txBody>
      </p:sp>
      <p:pic>
        <p:nvPicPr>
          <p:cNvPr id="14" name="Рисунок 13" descr="цв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6097" y="1848678"/>
            <a:ext cx="2347714" cy="3017019"/>
          </a:xfrm>
          <a:prstGeom prst="rect">
            <a:avLst/>
          </a:prstGeom>
        </p:spPr>
      </p:pic>
      <p:pic>
        <p:nvPicPr>
          <p:cNvPr id="18" name="Рисунок 17" descr="камер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18" y="1040924"/>
            <a:ext cx="2176934" cy="2308562"/>
          </a:xfrm>
          <a:prstGeom prst="rect">
            <a:avLst/>
          </a:prstGeom>
        </p:spPr>
      </p:pic>
      <p:pic>
        <p:nvPicPr>
          <p:cNvPr id="13" name="Рисунок 12" descr="шуб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68" y="4503095"/>
            <a:ext cx="2912165" cy="241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98669" y="230129"/>
            <a:ext cx="6750792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r>
              <a:rPr lang="en-US" sz="2400" b="1" kern="0" dirty="0" smtClean="0">
                <a:solidFill>
                  <a:srgbClr val="336699"/>
                </a:solidFill>
                <a:latin typeface="Calibri" pitchFamily="34" charset="0"/>
              </a:rPr>
              <a:t>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Программа расчета стоимости нестандартных камер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24525" y="3954463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«Конструктор камер» позволяет: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оперативно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максимально полно учесть пожелания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покупателя,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визуализировать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будущей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камеры,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получить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спецификацию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панелей,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оперативно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произвести расчеты комплектации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камеры,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определить цену,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подготовить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заказ.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831" y="1132647"/>
            <a:ext cx="5374273" cy="28479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7" name="Прямоугольник 16"/>
          <p:cNvSpPr/>
          <p:nvPr/>
        </p:nvSpPr>
        <p:spPr>
          <a:xfrm>
            <a:off x="787400" y="1260000"/>
            <a:ext cx="44989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любые нестандартные холодильные камеры можно создать индивидуальный эскиз с раскладкой на панели, создать спецификацию панелей на камеру и рассчитать стоимость по программе «Конструктор камер».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03" y="3164725"/>
            <a:ext cx="4924426" cy="326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4102564" y="367561"/>
            <a:ext cx="5739135" cy="44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8001" tIns="50961" rIns="98001" bIns="50961">
            <a:spAutoFit/>
          </a:bodyPr>
          <a:lstStyle/>
          <a:p>
            <a:pPr marL="197064" indent="-197064"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1104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70626" y="2351573"/>
            <a:ext cx="5518952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НОВОЕ ПОКОЛЕНИЕ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6090" y="3145495"/>
            <a:ext cx="5518952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ЭВОЛЮЦИЯ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ФОРМАТА ТОРГОВЛИ</a:t>
            </a:r>
          </a:p>
        </p:txBody>
      </p:sp>
      <p:pic>
        <p:nvPicPr>
          <p:cNvPr id="9" name="Рисунок 8" descr="ПОЛАИР без и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753415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endParaRPr lang="ru-RU" sz="2400" b="1" kern="0" dirty="0">
              <a:solidFill>
                <a:srgbClr val="336699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517728" y="179093"/>
            <a:ext cx="762420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r" eaLnBrk="0" hangingPunct="0">
              <a:defRPr/>
            </a:pPr>
            <a:endParaRPr lang="ru-RU" sz="2400" b="1" kern="0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48368" y="267771"/>
            <a:ext cx="6146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dirty="0" smtClean="0">
                <a:solidFill>
                  <a:srgbClr val="004E90"/>
                </a:solidFill>
              </a:rPr>
              <a:t>Камеры со стеклянным фронтом  – новое направление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10800000" flipV="1">
            <a:off x="1047749" y="5359958"/>
            <a:ext cx="93630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теклянные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фронты представляют собой распашные (откатные) двери из прочного стекла, встроенные в металлическую раму и устанавливаемые в проем холодильной камеры. Такие двери широко используются как альтернатива традиционным холодильным витринам и горкам. Экономя полезную площадь супермаркета и увеличивая удобство при выкладке и хранении продукции, стеклянные фронты обеспечивают наилучшую демонстрацию товара и создают оптимальные условия для стимуляции покупателей.  Возможность загрузки товаров изнутри камеры исключает простои продаж при выкладке товара на стеллажи.</a:t>
            </a:r>
          </a:p>
        </p:txBody>
      </p:sp>
      <p:pic>
        <p:nvPicPr>
          <p:cNvPr id="14" name="Picture 2" descr="U:\Рабочая папка\31_Маркетинг\ВЫСТАВКИ\2016\ПИР 2016\ФОТО КУПРИНА\Наш стенд\_IMG_7705.jpg"/>
          <p:cNvPicPr>
            <a:picLocks noChangeAspect="1" noChangeArrowheads="1"/>
          </p:cNvPicPr>
          <p:nvPr/>
        </p:nvPicPr>
        <p:blipFill>
          <a:blip r:embed="rId3" cstate="print"/>
          <a:srcRect l="12160"/>
          <a:stretch>
            <a:fillRect/>
          </a:stretch>
        </p:blipFill>
        <p:spPr bwMode="auto">
          <a:xfrm>
            <a:off x="2897311" y="787324"/>
            <a:ext cx="5910409" cy="432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1104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30"/>
          <p:cNvSpPr>
            <a:spLocks noChangeArrowheads="1"/>
          </p:cNvSpPr>
          <p:nvPr/>
        </p:nvSpPr>
        <p:spPr bwMode="auto">
          <a:xfrm>
            <a:off x="3669874" y="346220"/>
            <a:ext cx="412821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r"/>
            <a:r>
              <a:rPr lang="ru-RU" sz="1800" dirty="0" smtClean="0">
                <a:solidFill>
                  <a:srgbClr val="004E90"/>
                </a:solidFill>
              </a:rPr>
              <a:t>СРЕДА   ИСПОЛЬЗОВАНИЯ</a:t>
            </a:r>
            <a:endParaRPr lang="ru-RU" sz="1800" dirty="0">
              <a:solidFill>
                <a:srgbClr val="004E90"/>
              </a:solidFill>
            </a:endParaRPr>
          </a:p>
        </p:txBody>
      </p:sp>
      <p:pic>
        <p:nvPicPr>
          <p:cNvPr id="8193" name="Picture 1" descr="C:\Users\doronin\Desktop\Продукты\3. КХН и ХМ\2. Стеклянный фронт\фото примеров\070220121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48359" y="1081299"/>
            <a:ext cx="3420195" cy="2619414"/>
          </a:xfrm>
          <a:prstGeom prst="rect">
            <a:avLst/>
          </a:prstGeom>
          <a:noFill/>
        </p:spPr>
      </p:pic>
      <p:pic>
        <p:nvPicPr>
          <p:cNvPr id="8194" name="Picture 2" descr="C:\Users\doronin\Desktop\Продукты\3. КХН и ХМ\2. Стеклянный фронт\для презы\30-10-2010 9-31-51 P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8101" y="1081298"/>
            <a:ext cx="4378892" cy="261994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16407" y="1081298"/>
            <a:ext cx="2176488" cy="2619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pic>
        <p:nvPicPr>
          <p:cNvPr id="8200" name="Picture 8" descr="http://dim.az.ua/reg25/r9/c247/max_1193333216544a0f24052b47.892482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45871" y="3860024"/>
            <a:ext cx="3731122" cy="261994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94139" y="1875220"/>
            <a:ext cx="2098756" cy="81441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ОРГАНИЗАЦИЯ ОХЛАЖДАЕМЫХ ЗОН В МАГАЗИНАХ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202" name="Picture 10" descr="C:\Users\doronin\Desktop\Продукты\3. КХН и ХМ\2. Стеклянный фронт\АЗС\099a50cfdefa93cef32df9f-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58870" y="3860024"/>
            <a:ext cx="3031538" cy="2619941"/>
          </a:xfrm>
          <a:prstGeom prst="rect">
            <a:avLst/>
          </a:prstGeom>
          <a:noFill/>
        </p:spPr>
      </p:pic>
      <p:pic>
        <p:nvPicPr>
          <p:cNvPr id="11266" name="Picture 2" descr="http://media.gazprom-neft.ru/picts/picts_repository/tn1000x1000-__8.jpg"/>
          <p:cNvPicPr>
            <a:picLocks noChangeAspect="1" noChangeArrowheads="1"/>
          </p:cNvPicPr>
          <p:nvPr/>
        </p:nvPicPr>
        <p:blipFill>
          <a:blip r:embed="rId7" cstate="print"/>
          <a:srcRect l="6477" r="32400"/>
          <a:stretch>
            <a:fillRect/>
          </a:stretch>
        </p:blipFill>
        <p:spPr bwMode="auto">
          <a:xfrm>
            <a:off x="216407" y="3860024"/>
            <a:ext cx="3092480" cy="2619941"/>
          </a:xfrm>
          <a:prstGeom prst="rect">
            <a:avLst/>
          </a:prstGeom>
          <a:noFill/>
        </p:spPr>
      </p:pic>
      <p:pic>
        <p:nvPicPr>
          <p:cNvPr id="13" name="Рисунок 12" descr="ПОЛАИР без и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8672375" y="4177592"/>
            <a:ext cx="1804618" cy="309629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62720" y="843121"/>
            <a:ext cx="1804618" cy="3255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687" y="3066102"/>
            <a:ext cx="2409683" cy="1032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42713" y="3066102"/>
            <a:ext cx="3109267" cy="1032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1104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30"/>
          <p:cNvSpPr>
            <a:spLocks noChangeArrowheads="1"/>
          </p:cNvSpPr>
          <p:nvPr/>
        </p:nvSpPr>
        <p:spPr bwMode="auto">
          <a:xfrm>
            <a:off x="3772615" y="315397"/>
            <a:ext cx="5130293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1800" dirty="0" smtClean="0">
                <a:solidFill>
                  <a:srgbClr val="004E90"/>
                </a:solidFill>
              </a:rPr>
              <a:t>СФЕРА  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ru-RU" sz="1800" dirty="0" smtClean="0">
                <a:solidFill>
                  <a:srgbClr val="004E90"/>
                </a:solidFill>
              </a:rPr>
              <a:t>ПРИМЕНЕНИЯ</a:t>
            </a:r>
            <a:endParaRPr lang="ru-RU" sz="1800" dirty="0">
              <a:solidFill>
                <a:srgbClr val="004E90"/>
              </a:solidFill>
            </a:endParaRPr>
          </a:p>
        </p:txBody>
      </p:sp>
      <p:pic>
        <p:nvPicPr>
          <p:cNvPr id="5123" name="Picture 3" descr="C:\Users\doronin\Desktop\Продукты\3. КХН и ХМ\2. Стеклянный фронт\для презы\30-10-2010 9-31-51 P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2713" y="843122"/>
            <a:ext cx="3109269" cy="21435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675907" y="3304279"/>
            <a:ext cx="2021025" cy="56220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ОРГАНИЗАЦИИ  </a:t>
            </a:r>
          </a:p>
          <a:p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ОТДЕЛА ВИНА</a:t>
            </a:r>
          </a:p>
        </p:txBody>
      </p:sp>
      <p:pic>
        <p:nvPicPr>
          <p:cNvPr id="5125" name="Picture 5" descr="http://i00.i.aliimg.com/img/pb/282/242/736/736242282_2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42713" y="4177592"/>
            <a:ext cx="1554634" cy="208926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722172" y="4580313"/>
            <a:ext cx="1710098" cy="210109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3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Рекомендуем:</a:t>
            </a:r>
          </a:p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Исполнение внутреннего объем камеры в черном цвете – акцентирует внимание на мясной продукции, демонстрация продукции на крюках.</a:t>
            </a:r>
            <a:endParaRPr lang="ru-RU" sz="1300" b="1" u="sng" dirty="0" smtClean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5126" name="Picture 6" descr="C:\Users\doronin\Desktop\Продукты\3. КХН и ХМ\2. Стеклянный фронт\фриз для камеры\IMG_00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99834" y="4198140"/>
            <a:ext cx="2487415" cy="2064197"/>
          </a:xfrm>
          <a:prstGeom prst="rect">
            <a:avLst/>
          </a:prstGeom>
          <a:noFill/>
        </p:spPr>
      </p:pic>
      <p:pic>
        <p:nvPicPr>
          <p:cNvPr id="5127" name="Picture 7" descr="C:\Users\doronin\Desktop\Продукты\3. КХН и ХМ\2. Стеклянный фронт\камера со стеклом на Food\IMG_7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98701" y="4177592"/>
            <a:ext cx="1667649" cy="2064196"/>
          </a:xfrm>
          <a:prstGeom prst="rect">
            <a:avLst/>
          </a:prstGeom>
          <a:noFill/>
        </p:spPr>
      </p:pic>
      <p:pic>
        <p:nvPicPr>
          <p:cNvPr id="5128" name="Picture 8" descr="C:\Users\doronin\Desktop\Продукты\3. КХН и ХМ\2. Стеклянный фронт\для презы\camaras-frigorificas-expositores-bebida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4687" y="843122"/>
            <a:ext cx="2409683" cy="2082183"/>
          </a:xfrm>
          <a:prstGeom prst="rect">
            <a:avLst/>
          </a:prstGeom>
          <a:noFill/>
        </p:spPr>
      </p:pic>
      <p:pic>
        <p:nvPicPr>
          <p:cNvPr id="5129" name="Picture 9" descr="C:\Users\doronin\Desktop\Продукты\3. КХН и ХМ\2. Стеклянный фронт\для презы\camaras-frigorificas-floristerias-crista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5547" y="4177592"/>
            <a:ext cx="2409684" cy="206419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16407" y="6321181"/>
            <a:ext cx="2427963" cy="952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9602" y="6559358"/>
            <a:ext cx="2176488" cy="33933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ДЛЯ ЦВЕТОВ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99834" y="3066102"/>
            <a:ext cx="2487414" cy="1032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9286" y="3145494"/>
            <a:ext cx="2350231" cy="81441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РАЗМЕЩЕНИЯ ЗАМОРОЖЕННОЙ ПРОДУКЦИИ (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НЕ ВЫШЕ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-18)</a:t>
            </a:r>
          </a:p>
        </p:txBody>
      </p:sp>
      <p:pic>
        <p:nvPicPr>
          <p:cNvPr id="5131" name="Picture 11" descr="http://70.img.avito.st/1280x960/126564237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99834" y="843122"/>
            <a:ext cx="2487416" cy="206419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12419" y="3145494"/>
            <a:ext cx="1865561" cy="81441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РАЗМЕЩЕНИЯ ОХЛАЖДЕННОЙ ПРОДУКЦИИ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(0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..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+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7)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99834" y="6321181"/>
            <a:ext cx="2487415" cy="952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20383" y="6400573"/>
            <a:ext cx="2176488" cy="7930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</a:t>
            </a:r>
            <a:r>
              <a:rPr lang="ru-RU" sz="1500" u="sng" dirty="0" err="1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БРЕНДИРОВАНЫЕ</a:t>
            </a:r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  И  КАНОПЕ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722172" y="1787503"/>
            <a:ext cx="1710098" cy="110081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3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Рекомендуем:</a:t>
            </a:r>
          </a:p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исполнение внутреннего объема камеры в теплых коричневых цветах</a:t>
            </a:r>
            <a:endParaRPr lang="ru-RU" sz="1300" b="1" u="sng" dirty="0" smtClean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42713" y="6321181"/>
            <a:ext cx="3109269" cy="952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2712" y="6400573"/>
            <a:ext cx="3196717" cy="81441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ДЛЯ ДЕМОНСТРАЦИИ И ПРОДАЖИ МЯСА И МЯСНЫХ ПОЛУФАБРИКАТОВ</a:t>
            </a:r>
          </a:p>
        </p:txBody>
      </p:sp>
      <p:pic>
        <p:nvPicPr>
          <p:cNvPr id="31" name="Рисунок 30" descr="ПОЛАИР без ит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528925" y="5686043"/>
            <a:ext cx="1804618" cy="15878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878308" y="367314"/>
            <a:ext cx="2963390" cy="782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468014" y="208037"/>
            <a:ext cx="102643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0856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"/>
          <p:cNvSpPr>
            <a:spLocks noChangeArrowheads="1"/>
          </p:cNvSpPr>
          <p:nvPr/>
        </p:nvSpPr>
        <p:spPr bwMode="auto">
          <a:xfrm>
            <a:off x="3937003" y="253752"/>
            <a:ext cx="5130293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ТЕНДЕНЦИИ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407" y="1081298"/>
            <a:ext cx="1710098" cy="18260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1246690" y="1761113"/>
            <a:ext cx="1826020" cy="466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6407" y="1398867"/>
            <a:ext cx="2098756" cy="12894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ОПТИМИЗАЦИЯ ИСПОЛЬЗОВАНИЯ ТОРГОВЫХ  И СКЛАДСКИХ ПЛОЩАДЕЙ</a:t>
            </a:r>
            <a:endParaRPr lang="ru-RU" sz="15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" name="Picture 6" descr="http://i82.beon.ru/74/91/2149174/17/76529117/A044_6.jpe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46700" y="1056288"/>
            <a:ext cx="2645715" cy="1851029"/>
          </a:xfrm>
          <a:prstGeom prst="rect">
            <a:avLst/>
          </a:prstGeom>
          <a:noFill/>
        </p:spPr>
      </p:pic>
      <p:pic>
        <p:nvPicPr>
          <p:cNvPr id="27" name="Picture 7" descr="C:\Users\doronin\Desktop\Продукты\3. КХН и ХМ\2. Стеклянный фронт\для презы\hol-shkaf-(2)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145042" y="1052631"/>
            <a:ext cx="2392895" cy="1833008"/>
          </a:xfrm>
          <a:prstGeom prst="rect">
            <a:avLst/>
          </a:prstGeom>
          <a:noFill/>
        </p:spPr>
      </p:pic>
      <p:pic>
        <p:nvPicPr>
          <p:cNvPr id="28" name="Picture 17" descr="http://mtdata.ru/u21/photo0D10/20763539347-0/hu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0626" y="1081298"/>
            <a:ext cx="2768762" cy="182602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69870" y="3452789"/>
            <a:ext cx="10099496" cy="131626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Холодильная камера со стеклянным фронтом является оборудованием, которое включает в себя три функции (3 в 1):</a:t>
            </a: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ВИТРИНА ВСЕГДА ДОСТУПНА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СКЛАД ВСЕГДА РЯДОМ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РАБОТЫ МЕРЧАНДАЙЗЕРА ВСЕГДА СКРЫТО ОТ ПОСТОРОННИХ ГЛАЗ</a:t>
            </a:r>
          </a:p>
          <a:p>
            <a:endParaRPr lang="ru-RU" sz="9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163" y="5209691"/>
            <a:ext cx="7073586" cy="31598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СТАНОВИТСЯ ЧАСТЬЮ ЛЮБОГО ИНТЕРЬЕРА ТОРГОВОГО ПОМЕЩЕНИЯ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06657" y="6003613"/>
            <a:ext cx="1865561" cy="1023872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Рекомендуем:</a:t>
            </a:r>
          </a:p>
          <a:p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Интегрировать в периметр помещения </a:t>
            </a:r>
          </a:p>
        </p:txBody>
      </p:sp>
      <p:pic>
        <p:nvPicPr>
          <p:cNvPr id="1026" name="Picture 2" descr="C:\Users\doronin\Desktop\Продукты\3. КХН и ХМ\2. Стеклянный фронт\для презы\coldrooms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549950" y="5686043"/>
            <a:ext cx="2020699" cy="1587843"/>
          </a:xfrm>
          <a:prstGeom prst="rect">
            <a:avLst/>
          </a:prstGeom>
          <a:noFill/>
        </p:spPr>
      </p:pic>
      <p:pic>
        <p:nvPicPr>
          <p:cNvPr id="2" name="Picture 3" descr="C:\Users\doronin\Desktop\Продукты\3. КХН и ХМ\2. Стеклянный фронт\для презы\Doors-glass-x-8-white-header (1)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19231" b="17949"/>
          <a:stretch>
            <a:fillRect/>
          </a:stretch>
        </p:blipFill>
        <p:spPr bwMode="auto">
          <a:xfrm>
            <a:off x="6804170" y="5686043"/>
            <a:ext cx="2040457" cy="1587843"/>
          </a:xfrm>
          <a:prstGeom prst="rect">
            <a:avLst/>
          </a:prstGeom>
          <a:noFill/>
        </p:spPr>
      </p:pic>
      <p:pic>
        <p:nvPicPr>
          <p:cNvPr id="20" name="Рисунок 19" descr="ПОЛАИР без и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430" y="308613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1104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30"/>
          <p:cNvSpPr>
            <a:spLocks noChangeArrowheads="1"/>
          </p:cNvSpPr>
          <p:nvPr/>
        </p:nvSpPr>
        <p:spPr bwMode="auto">
          <a:xfrm>
            <a:off x="3895907" y="377042"/>
            <a:ext cx="2098756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МЕРЧАНДАЙЗИНГ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30"/>
          <p:cNvSpPr>
            <a:spLocks noChangeArrowheads="1"/>
          </p:cNvSpPr>
          <p:nvPr/>
        </p:nvSpPr>
        <p:spPr bwMode="auto">
          <a:xfrm>
            <a:off x="371870" y="763731"/>
            <a:ext cx="2409683" cy="117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 ЗОЛОТЫХ ПРАВИЛА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ЗАПАС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8042" y="2192789"/>
            <a:ext cx="5285756" cy="39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035774" y="3145495"/>
            <a:ext cx="1493007" cy="305404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ТОВАРНЫЙ ЗАПАС</a:t>
            </a:r>
            <a:endParaRPr lang="ru-RU" sz="13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3188" y="3145495"/>
            <a:ext cx="2098756" cy="500652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МЕРЧАНДАЙЗЕР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РАССТАВЛЯЕТ ТОВАР</a:t>
            </a:r>
            <a:endParaRPr lang="ru-RU" sz="1300" dirty="0">
              <a:latin typeface="+mn-lt"/>
            </a:endParaRPr>
          </a:p>
        </p:txBody>
      </p:sp>
      <p:pic>
        <p:nvPicPr>
          <p:cNvPr id="29699" name="Picture 3" descr="http://www.sampokkm.ru/wp-content/uploads/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602" y="2182034"/>
            <a:ext cx="3994655" cy="302765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 rot="18887636">
            <a:off x="-10694" y="3660769"/>
            <a:ext cx="4797433" cy="1424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0838" y="6083005"/>
            <a:ext cx="9721831" cy="977706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МЕРЧАНДАЙЗЕР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МЕШАЕТ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ПОКУПАТЕЛЮ ПРИ ВЫСТАВЛЕНИИ ТОВАРА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ИСПОЛЬЗОВАНИИ ГРАВИТАЦИОННЫХ ПОЛОК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ТОВАР АВТОМАТИЧЕСКИ ЗАНИМАЕТ ПЕРЕДНИЙ РЯД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ТОВАР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 СВЕЖИМ СРОКОМ ГОДНОСТИ ЗАНИМАЕТ ДАЛЬНИЕ РЯДЫ</a:t>
            </a:r>
          </a:p>
          <a:p>
            <a:endParaRPr lang="ru-RU" sz="15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956425">
            <a:off x="118011" y="3670156"/>
            <a:ext cx="4797433" cy="1424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90822" y="1716436"/>
            <a:ext cx="3420195" cy="30540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МАКСИМАЛЬНАЯ </a:t>
            </a:r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ПРЕДСТАВЛЕННОСТЬ</a:t>
            </a:r>
            <a:endParaRPr lang="ru-RU" sz="1300" dirty="0">
              <a:latin typeface="+mn-lt"/>
            </a:endParaRPr>
          </a:p>
        </p:txBody>
      </p:sp>
      <p:pic>
        <p:nvPicPr>
          <p:cNvPr id="16" name="Рисунок 15" descr="ПОЛАИР без и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878308" y="367314"/>
            <a:ext cx="2963390" cy="782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468014" y="208037"/>
            <a:ext cx="102643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10856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"/>
          <p:cNvSpPr>
            <a:spLocks noChangeArrowheads="1"/>
          </p:cNvSpPr>
          <p:nvPr/>
        </p:nvSpPr>
        <p:spPr bwMode="auto">
          <a:xfrm>
            <a:off x="3659600" y="366768"/>
            <a:ext cx="5130293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ТЕНДЕНЦИИ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675" y="1081298"/>
            <a:ext cx="1710098" cy="1905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1129262" y="1800809"/>
            <a:ext cx="1905412" cy="466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6407" y="1795828"/>
            <a:ext cx="2098756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СНИЖЕНИЕ ЗАТРАТ</a:t>
            </a:r>
          </a:p>
        </p:txBody>
      </p:sp>
      <p:pic>
        <p:nvPicPr>
          <p:cNvPr id="29" name="Picture 9" descr="http://upyourpic.org/images/201405/3aepcd79lx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989578" y="1081298"/>
            <a:ext cx="2487415" cy="1905412"/>
          </a:xfrm>
          <a:prstGeom prst="rect">
            <a:avLst/>
          </a:prstGeom>
          <a:noFill/>
        </p:spPr>
      </p:pic>
      <p:pic>
        <p:nvPicPr>
          <p:cNvPr id="30" name="Picture 11" descr="http://www.todoelcampo.com.uy/images/galeria/comercio_de_carn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470627" y="1081298"/>
            <a:ext cx="2471262" cy="1905412"/>
          </a:xfrm>
          <a:prstGeom prst="rect">
            <a:avLst/>
          </a:prstGeom>
          <a:noFill/>
        </p:spPr>
      </p:pic>
      <p:pic>
        <p:nvPicPr>
          <p:cNvPr id="31" name="Picture 15" descr="http://proxy.dreamvpn.us/index.php?q=aHR0cDovL2ljZG4ubGVudGEucnUvaW1hZ2VzLzIwMTUvMDgvMTIvMTQvMjAxNTA4MTIxNDU0MzQ1NTMvcGljXzBhNGRiZGNiZWQ2NGE0ZmE2YjRmMmJjNzllYzJlNDVmLmpwZw%3D%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184" y="1081298"/>
            <a:ext cx="2753922" cy="190541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49187" y="3542455"/>
            <a:ext cx="8161830" cy="247042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МОЖЕТЕ РАССЧИТЫВАТЬ НА СНИЖЕНИЕ ЗАТРАТ ПО СЛЕДУЮЩИМ ПОЗИЦИЯМ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приобретение оборудования для хранения и выкладки товара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аренда торговых и складских площадей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«порчу» товара, т.к. подача товара изнутри камеры обеспечивает непрерывную ротацию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затраты по энергопотреблению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увеличенный срок сохранности товара в случае непредвиденного прекращения холодоснабжения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3309" y="5527260"/>
            <a:ext cx="7073586" cy="746873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ПЕРЕСТАНЬТЕ ОХЛАЖДАТЬ ПРОСТРАНСТВО – ОХЛАЖДАЙТЕ ПРОДУКТ!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8926" y="6677044"/>
            <a:ext cx="5305189" cy="55574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03822" y="6797534"/>
            <a:ext cx="4994263" cy="31598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Рекомендуем: Заботиться о своих покупателях</a:t>
            </a:r>
          </a:p>
        </p:txBody>
      </p:sp>
      <p:pic>
        <p:nvPicPr>
          <p:cNvPr id="19" name="Рисунок 18" descr="ПОЛАИР без и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801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41049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02782" y="308225"/>
          <a:ext cx="8337812" cy="565079"/>
        </p:xfrm>
        <a:graphic>
          <a:graphicData uri="http://schemas.openxmlformats.org/drawingml/2006/table">
            <a:tbl>
              <a:tblPr/>
              <a:tblGrid>
                <a:gridCol w="8337812"/>
              </a:tblGrid>
              <a:tr h="565079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06247" y="1270339"/>
            <a:ext cx="6787153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Ширина двери  760 мм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Толщина  рамы составляет 75 мм.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дверей в одной раме – 5 штук.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Технические характеристики: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Стандартная ширина рамы, мм: 797 – 1562 – 2343 – 3124 - 3905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Стандартная высота рамы, мм: 1639 ;  1839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 рамы: Анодированный алюминий / Черный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Фиксация двери в открытом состоянии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Температурный режим: 0°C… +6°C  и -15°C …-20°C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Стеклопакет: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среднетемпературных камер  - однокамерный, 28 мм(4мм + 20мм аргон + 4мм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Low-e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стекло)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низкотемпературных камер  - двухкамерный, 29мм(4мм + 9мм аргон +3мм+9мм аргон+4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Low-e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стекло)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Обогрев рамы: Есть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Обогрев стекла: Есть только у низкотемпературного исполнения</a:t>
            </a:r>
          </a:p>
          <a:p>
            <a:endParaRPr lang="ru-RU" sz="15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  <a:p>
            <a:endParaRPr lang="ru-RU" sz="15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  <a:p>
            <a:endParaRPr lang="ru-RU" sz="15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  <a:p>
            <a:endParaRPr lang="ru-RU" sz="15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</a:br>
            <a:endParaRPr lang="ru-RU" sz="15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20" name="Picture 4" descr="http://www.sas-holod.ru/imgtovar_w/sas_holod_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156" y="5429537"/>
            <a:ext cx="2771244" cy="2131726"/>
          </a:xfrm>
          <a:prstGeom prst="rect">
            <a:avLst/>
          </a:prstGeom>
          <a:noFill/>
        </p:spPr>
      </p:pic>
      <p:pic>
        <p:nvPicPr>
          <p:cNvPr id="21" name="Picture 8" descr="http://www.sas-holod.ru/imgtovar/sas_holod_3536.jpg"/>
          <p:cNvPicPr>
            <a:picLocks noChangeAspect="1" noChangeArrowheads="1"/>
          </p:cNvPicPr>
          <p:nvPr/>
        </p:nvPicPr>
        <p:blipFill>
          <a:blip r:embed="rId4" cstate="print"/>
          <a:srcRect t="3396" r="62043" b="8812"/>
          <a:stretch>
            <a:fillRect/>
          </a:stretch>
        </p:blipFill>
        <p:spPr bwMode="auto">
          <a:xfrm>
            <a:off x="4902628" y="5719210"/>
            <a:ext cx="1755025" cy="1625235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345984" y="1205661"/>
            <a:ext cx="1954665" cy="17466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1493227" y="3219264"/>
            <a:ext cx="1991410" cy="1875342"/>
          </a:xfrm>
          <a:prstGeom prst="rect">
            <a:avLst/>
          </a:prstGeom>
        </p:spPr>
      </p:pic>
      <p:pic>
        <p:nvPicPr>
          <p:cNvPr id="33794" name="Picture 2" descr="http://www.sas-holod.ru/imgnews/small_img/nes_81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418" y="5291191"/>
            <a:ext cx="2731151" cy="20885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69427" y="259881"/>
            <a:ext cx="62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4E90"/>
                </a:solidFill>
              </a:rPr>
              <a:t>Распашные двери для стеклянных фронтов</a:t>
            </a:r>
            <a:endParaRPr lang="ru-RU" sz="1800" dirty="0">
              <a:solidFill>
                <a:srgbClr val="004E90"/>
              </a:solidFill>
            </a:endParaRPr>
          </a:p>
        </p:txBody>
      </p:sp>
      <p:pic>
        <p:nvPicPr>
          <p:cNvPr id="13" name="Рисунок 12" descr="ПОЛАИР без и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41049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82233" y="3430111"/>
          <a:ext cx="7128933" cy="396240"/>
        </p:xfrm>
        <a:graphic>
          <a:graphicData uri="http://schemas.openxmlformats.org/drawingml/2006/table">
            <a:tbl>
              <a:tblPr/>
              <a:tblGrid>
                <a:gridCol w="7128933"/>
              </a:tblGrid>
              <a:tr h="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28182" y="1085897"/>
            <a:ext cx="5346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Гравитационными стеллажами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оснащаются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холодильные камеры со стеклянными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фронтами, установленные в продуктовых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магазинах со средними и крупными торговыми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залами.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 действия гравитационных стеллажей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состоит в самостоятельном передвижении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товара по рабочей поверхности. Поставленный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стеллаж предмет скользит по поверхности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действием силы тяжести. Первый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загруженный на полку стеллажа товар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поступает первым на место выгрузки. Стеллаж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оснащен разделителями полок, боковыми 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фронтальными ограничителями.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Конструкция гравитационного стеллажа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устроена без возможности контакта сотрудника,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совершающего загрузку с тыльной стороны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стеллажа и покупателя, забирающего товар.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Создаются условия для равномерной и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стабильной загрузки стеллажей.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Размеры  стеллажа (без ножек): высота - 1850 мм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ширина – 820/780 мм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глубина -  567 мм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Материал: сталь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конструкционная окрашенная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Нагрузка на полку – 60 кг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уровней полок в стандартном исполнении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- 4</a:t>
            </a:r>
          </a:p>
          <a:p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U:\Рабочая папка\31_Маркетинг\ВЫСТАВКИ\2016\ПИР 2016\фото для мини каталога\FN3B1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5612"/>
            <a:ext cx="4456712" cy="5721768"/>
          </a:xfrm>
          <a:prstGeom prst="rect">
            <a:avLst/>
          </a:prstGeom>
          <a:noFill/>
        </p:spPr>
      </p:pic>
      <p:pic>
        <p:nvPicPr>
          <p:cNvPr id="11" name="Рисунок 10" descr="ПОЛАИР без и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9427" y="259881"/>
            <a:ext cx="62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4E90"/>
                </a:solidFill>
              </a:rPr>
              <a:t>Гравитационные стеллажи </a:t>
            </a:r>
            <a:r>
              <a:rPr lang="en-US" sz="1800" dirty="0" smtClean="0">
                <a:solidFill>
                  <a:srgbClr val="004E90"/>
                </a:solidFill>
              </a:rPr>
              <a:t>POLAIR</a:t>
            </a:r>
            <a:endParaRPr lang="ru-RU" sz="1800" dirty="0">
              <a:solidFill>
                <a:srgbClr val="004E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882624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Структура   панели  и  соединение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8" descr="shi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14" y="1213616"/>
            <a:ext cx="3667125" cy="30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paz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90" y="4514019"/>
            <a:ext cx="1749424" cy="14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paz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285" y="4504495"/>
            <a:ext cx="1785030" cy="150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6619" y="1260000"/>
            <a:ext cx="468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Обшивка панели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оцинкованный окрашенный металл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полимерным покрытием и защитной пленкой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Толщина металла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0,5mm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стеновых и потолочных панелей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mm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половых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панелей</a:t>
            </a: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существующей толщине обшивок половых панелей и плотности ППУ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48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52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кг/м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распределенная допустимая нагрузка на пол составляет 1 500 кг/м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²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Пенополиуретан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плотность 48 – 52 кг/м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³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Пластиковый торцевой профиль шип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паз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03482" y="1324392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654104" y="4531501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602733" y="4116816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442540" y="5504619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223590" y="1637469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3490290" y="2189919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2856216" y="367561"/>
            <a:ext cx="7294651" cy="441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ННЫЕ </a:t>
            </a:r>
            <a:r>
              <a:rPr lang="ru-RU" sz="2200" b="1" dirty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71870" y="208285"/>
            <a:ext cx="201147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41049"/>
            <a:ext cx="10693400" cy="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doronin\Desktop\Продукты\3. КХН и ХМ\2. Стеклянный фронт\для размещения на сайте\три двери черный фронт без наклеек с лого polai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9358" y="2358755"/>
            <a:ext cx="1232196" cy="968221"/>
          </a:xfrm>
          <a:prstGeom prst="rect">
            <a:avLst/>
          </a:prstGeom>
          <a:noFill/>
        </p:spPr>
      </p:pic>
      <p:pic>
        <p:nvPicPr>
          <p:cNvPr id="7170" name="Picture 2" descr="C:\Users\doronin\Desktop\Продукты\3. КХН и ХМ\2. Стеклянный фронт\для размещения на сайте\4 двер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4631" y="3431685"/>
            <a:ext cx="1143233" cy="1006781"/>
          </a:xfrm>
          <a:prstGeom prst="rect">
            <a:avLst/>
          </a:prstGeom>
          <a:noFill/>
        </p:spPr>
      </p:pic>
      <p:pic>
        <p:nvPicPr>
          <p:cNvPr id="7171" name="Picture 3" descr="C:\Users\doronin\Desktop\Продукты\3. КХН и ХМ\2. Стеклянный фронт\для размещения на сайте\5 двере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65859" y="4521855"/>
            <a:ext cx="1481060" cy="1153132"/>
          </a:xfrm>
          <a:prstGeom prst="rect">
            <a:avLst/>
          </a:prstGeom>
          <a:noFill/>
        </p:spPr>
      </p:pic>
      <p:pic>
        <p:nvPicPr>
          <p:cNvPr id="7172" name="Picture 4" descr="C:\Users\doronin\Desktop\Продукты\3. КХН и ХМ\2. Стеклянный фронт\для размещения на сайте\6 дверей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206" y="5811074"/>
            <a:ext cx="1915358" cy="1304028"/>
          </a:xfrm>
          <a:prstGeom prst="rect">
            <a:avLst/>
          </a:prstGeom>
          <a:noFill/>
        </p:spPr>
      </p:pic>
      <p:pic>
        <p:nvPicPr>
          <p:cNvPr id="7173" name="Picture 5" descr="C:\Users\doronin\Desktop\Продукты\3. КХН и ХМ\2. Стеклянный фронт\для размещения на сайте\короб камеры с рамой и черным фронтом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05061" y="1240082"/>
            <a:ext cx="945706" cy="105479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95651" y="1266302"/>
            <a:ext cx="4440064" cy="1177760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КХН-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4,41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 стеклянным фронтом.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Габаритные размеры камеры,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1360*1960*2200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фронта (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/В),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1562*1839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Ширина двери,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760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дверей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5651" y="2388066"/>
            <a:ext cx="4440064" cy="1177760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КХН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-6,6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со стеклянным фронтом.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Габаритные размеры камеры,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1360*2860*2200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фронта (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/В),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2343*1839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дверей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92066" y="3542455"/>
            <a:ext cx="4440064" cy="1177760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КХН-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8,81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 стеклянным фронтом.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Габаритные размеры камеры,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1360*3760*2200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фронта (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/В),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3124*1839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дверей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94725" y="4849223"/>
            <a:ext cx="4440064" cy="962317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КХН-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10,28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 стеклянным фронтом.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Габаритные размеры камеры,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1360*4360*2200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фронта (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/В),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3905*1839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дверей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92066" y="6040106"/>
            <a:ext cx="4440064" cy="962317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КХН-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12,28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 стеклянным фронтом.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Габаритные размеры камеры,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1360*5260*2200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фронта (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/В), мм: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4686*1839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дверей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pic>
        <p:nvPicPr>
          <p:cNvPr id="18" name="Рисунок 17" descr="ПОЛАИР без и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318" y="359984"/>
            <a:ext cx="1363102" cy="299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9427" y="259881"/>
            <a:ext cx="513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4E90"/>
                </a:solidFill>
              </a:rPr>
              <a:t>Складская  программа</a:t>
            </a:r>
            <a:endParaRPr lang="ru-RU" sz="1800" dirty="0">
              <a:solidFill>
                <a:srgbClr val="004E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96420" y="2130480"/>
            <a:ext cx="1395320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Спасибо!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Рисунок 4" descr="задн обложка презентация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99962" cy="7561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7906" y="3696533"/>
            <a:ext cx="468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ВНИМАНИЕ!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28191" y="258606"/>
            <a:ext cx="6579704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            Размерный  ряд  панелей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3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Group 512"/>
          <p:cNvGraphicFramePr>
            <a:graphicFrameLocks noGrp="1"/>
          </p:cNvGraphicFramePr>
          <p:nvPr/>
        </p:nvGraphicFramePr>
        <p:xfrm>
          <a:off x="710233" y="954158"/>
          <a:ext cx="9755671" cy="2837544"/>
        </p:xfrm>
        <a:graphic>
          <a:graphicData uri="http://schemas.openxmlformats.org/drawingml/2006/table">
            <a:tbl>
              <a:tblPr/>
              <a:tblGrid>
                <a:gridCol w="1386924"/>
                <a:gridCol w="974816"/>
                <a:gridCol w="2506894"/>
                <a:gridCol w="2792532"/>
                <a:gridCol w="2094505"/>
              </a:tblGrid>
              <a:tr h="523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Толщина, мм.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Длина, мм.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Ширина, мм.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Стеновые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2040,  2300,  2560 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300, 600, 900, 1200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Стандартные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Стандартные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Потолочные и половые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1360,  1660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(+300) до 5560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Концевые 680, 980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L&lt;2560 -стандартные;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Проходные  300, 600, 900, 1200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L&gt;2560- нестандартные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1400,1700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(+300) до 5600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Концевые 700, 1000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Нестандартные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Проходные  300, 600, 900, 1200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513"/>
          <p:cNvGraphicFramePr>
            <a:graphicFrameLocks noChangeAspect="1"/>
          </p:cNvGraphicFramePr>
          <p:nvPr/>
        </p:nvGraphicFramePr>
        <p:xfrm>
          <a:off x="2638425" y="3752237"/>
          <a:ext cx="5372100" cy="3337928"/>
        </p:xfrm>
        <a:graphic>
          <a:graphicData uri="http://schemas.openxmlformats.org/presentationml/2006/ole">
            <p:oleObj spid="_x0000_s2050" name="Visio" r:id="rId4" imgW="3819678" imgH="2120505" progId="Visio.Drawing.11">
              <p:embed/>
            </p:oleObj>
          </a:graphicData>
        </a:graphic>
      </p:graphicFrame>
      <p:graphicFrame>
        <p:nvGraphicFramePr>
          <p:cNvPr id="1027" name="Object 514"/>
          <p:cNvGraphicFramePr>
            <a:graphicFrameLocks noChangeAspect="1"/>
          </p:cNvGraphicFramePr>
          <p:nvPr/>
        </p:nvGraphicFramePr>
        <p:xfrm>
          <a:off x="5019676" y="3786809"/>
          <a:ext cx="474923" cy="305072"/>
        </p:xfrm>
        <a:graphic>
          <a:graphicData uri="http://schemas.openxmlformats.org/presentationml/2006/ole">
            <p:oleObj spid="_x0000_s2051" name="Visio" r:id="rId5" imgW="311131" imgH="20012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6699868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Размерный ряд камер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7" descr="камера для презентаци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43" y="1275369"/>
            <a:ext cx="4983232" cy="40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86424" y="1567776"/>
            <a:ext cx="461962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Толщина панелей: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80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100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мм.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Минимальная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глубина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1 360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 мм.) и 1 400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 мм.)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глубина: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5 560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 мм.) и 5 600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(100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мм.)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по длине не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ограничен!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Размерный шаг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панелей: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 мм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spcBef>
                <a:spcPct val="0"/>
              </a:spcBef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Высота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камер: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толщине панелей 80 мм.: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2 200 мм.; 2 460 мм.; 2 720 мм. </a:t>
            </a: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толщине панелей 100 мм.: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2 240 мм.; 2 500 мм.; 2 760 мм.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ru-RU" sz="1200" dirty="0">
              <a:solidFill>
                <a:srgbClr val="336699"/>
              </a:solidFill>
            </a:endParaRPr>
          </a:p>
          <a:p>
            <a:pPr algn="l">
              <a:spcBef>
                <a:spcPct val="0"/>
              </a:spcBef>
            </a:pPr>
            <a:endParaRPr lang="ru-RU" sz="12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34506" y="238727"/>
            <a:ext cx="7962137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en-US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Ассортиментная линейка камер </a:t>
            </a: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POLAIR</a:t>
            </a:r>
            <a:endParaRPr lang="ru-RU" sz="1800" kern="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387119"/>
            <a:ext cx="10688170" cy="174144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Group 41"/>
          <p:cNvGraphicFramePr>
            <a:graphicFrameLocks noGrp="1"/>
          </p:cNvGraphicFramePr>
          <p:nvPr/>
        </p:nvGraphicFramePr>
        <p:xfrm>
          <a:off x="1037690" y="1167847"/>
          <a:ext cx="9058810" cy="5686667"/>
        </p:xfrm>
        <a:graphic>
          <a:graphicData uri="http://schemas.openxmlformats.org/drawingml/2006/table">
            <a:tbl>
              <a:tblPr/>
              <a:tblGrid>
                <a:gridCol w="3168292"/>
                <a:gridCol w="3337818"/>
                <a:gridCol w="2552700"/>
              </a:tblGrid>
              <a:tr h="307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POLAIR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POLAIR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Professionale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POLAIR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Grande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толщина панели 80 мм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толщина панели 80 или 100</a:t>
                      </a:r>
                      <a:r>
                        <a:rPr lang="en-US" sz="1400" b="0" kern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kern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мм</a:t>
                      </a:r>
                      <a:endParaRPr lang="ru-RU" sz="1400" b="0" kern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толщина панели                            80 мм или 100 мм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обшивка – оцинкованная</a:t>
                      </a:r>
                      <a:r>
                        <a:rPr lang="en-US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окрашенная сталь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обшивка - нержавеющая сталь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4179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камеры, обшивки панелей которых выполнены из нержавеющей стали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Камеры стандартной сборки  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имеют всегда один дверной распашной универсальный блок)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Размеры панелей по длине не превышают  2560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Камеры с толщиной панелей 80 мм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Камеры индивидуальной конфигурации из типовых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 нестандартных панелей (с перегородками, выступами , различными типами дверей и т.п.)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Камеры стандартной сборки из панелей длиной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2560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 Камеры с толщиной панелей 100 мм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Стоимость рассчитывается  индивидуально, с помощью менеджера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компании</a:t>
                      </a: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POLAIR</a:t>
                      </a:r>
                      <a:r>
                        <a:rPr lang="ru-RU" sz="1400" b="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 descr="камеры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102" y="2527160"/>
            <a:ext cx="2139976" cy="23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меры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977" y="2576492"/>
            <a:ext cx="2881919" cy="222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832928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Стандартные камеры </a:t>
            </a: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POLAIR (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складские позиции)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3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3924" y="1323975"/>
          <a:ext cx="9048752" cy="307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126"/>
                <a:gridCol w="1486475"/>
                <a:gridCol w="2590609"/>
                <a:gridCol w="20385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Модель и габаритные размеры камеры</a:t>
                      </a:r>
                      <a:endParaRPr lang="ru-RU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Внутренний объем</a:t>
                      </a:r>
                      <a:endParaRPr lang="ru-RU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Габаритные размеры упакованной камеры</a:t>
                      </a:r>
                      <a:endParaRPr lang="ru-RU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 нетто/брутто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КХН-2,94 (1360*1360*2200)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2,94 м³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2200*1370*940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195/317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КХН-4,41 (1960*1360*2200)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4,41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2200*1370*1020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247/370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КХН-6,61 (1960*1960*2200)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6,61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2200*1370*1100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307/440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КХН-7,71 (2260*1960*2200)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7,71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2200*1370*1180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343/475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КХН-8,81 (2560*1960*2200)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8,81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2200*1370*1260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376/510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КХН-11,02 (3160*1960*2200)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11,02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2200*1370*1420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441/573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45"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КХН-11,75 (2560*2560*2200)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11,75 м³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2700*1370*1340</a:t>
                      </a:r>
                      <a:endParaRPr lang="ru-RU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439/590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4199" y="4975232"/>
            <a:ext cx="8842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Самые популярные комплектации из типовых панелей толщиной 80 мм: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в наличие на складе.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камеры комплектуются дверным блоком с распашной дверью.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6202" y="189032"/>
            <a:ext cx="7813050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Дверные  блоки  в  камерах  РО</a:t>
            </a:r>
            <a:r>
              <a:rPr lang="en-US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LAIR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6274" y="1260000"/>
            <a:ext cx="9648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дверей, которыми комплектуются камеры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POLAIR</a:t>
            </a:r>
            <a:r>
              <a:rPr lang="ru-RU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Распашные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световой проем: 800х1850 мм.,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Откатные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   световой проем 1200х1850 мм.,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Контейнерные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световой проем: 1200х1850 мм.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Панели дверного проема изготавливаются толщиной, соответствующей толщине стеновых панелей камеры –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 мм.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100 мм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Двери ( дверное полотно) - толщиной 80 мм.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Рисунок 19" descr="кам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07" y="3371850"/>
            <a:ext cx="22197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 descr="кам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574" y="3182592"/>
            <a:ext cx="27845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2" descr="кам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053" y="3556967"/>
            <a:ext cx="2795582" cy="30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495300" y="1647408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14350" y="2199858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04825" y="1923633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657350" y="4914900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9268653" y="4945960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814266" y="4981161"/>
            <a:ext cx="209550" cy="228600"/>
          </a:xfrm>
          <a:prstGeom prst="ellipse">
            <a:avLst/>
          </a:prstGeom>
          <a:solidFill>
            <a:srgbClr val="3366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36014" y="237406"/>
            <a:ext cx="7134225" cy="4375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eaLnBrk="0" hangingPunct="0">
              <a:defRPr/>
            </a:pPr>
            <a:r>
              <a:rPr lang="ru-RU" sz="1800" kern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Дверь  распашная  универсальная</a:t>
            </a:r>
            <a:endParaRPr lang="ru-RU" sz="1800" kern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резентация обложка 2015 copy.jpg"/>
          <p:cNvPicPr>
            <a:picLocks noChangeAspect="1"/>
          </p:cNvPicPr>
          <p:nvPr/>
        </p:nvPicPr>
        <p:blipFill>
          <a:blip r:embed="rId3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0400" y="1238250"/>
            <a:ext cx="54165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6" descr="Д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409700"/>
            <a:ext cx="41481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5638264" y="1463104"/>
          <a:ext cx="4181475" cy="4379429"/>
        </p:xfrm>
        <a:graphic>
          <a:graphicData uri="http://schemas.openxmlformats.org/presentationml/2006/ole">
            <p:oleObj spid="_x0000_s1028" name="Visio" r:id="rId5" imgW="4547580" imgH="6541776" progId="Visio.Drawing.11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71700" y="49911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954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929" y="3382647"/>
            <a:ext cx="6311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2000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191189" y="3166772"/>
            <a:ext cx="13619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2040 (2300; 2560)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61245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6450" y="1476375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1200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l">
          <a:spcBef>
            <a:spcPct val="0"/>
          </a:spcBef>
          <a:defRPr sz="1600" dirty="0">
            <a:solidFill>
              <a:srgbClr val="336699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105856</TotalTime>
  <Words>1770</Words>
  <Application>Microsoft Office PowerPoint</Application>
  <PresentationFormat>Произвольный</PresentationFormat>
  <Paragraphs>369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Renova Capital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Dmitri Levonian</dc:creator>
  <cp:lastModifiedBy>vavilova</cp:lastModifiedBy>
  <cp:revision>5954</cp:revision>
  <dcterms:created xsi:type="dcterms:W3CDTF">2003-03-19T14:08:00Z</dcterms:created>
  <dcterms:modified xsi:type="dcterms:W3CDTF">2017-02-17T10:28:28Z</dcterms:modified>
</cp:coreProperties>
</file>