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7"/>
  </p:notesMasterIdLst>
  <p:handoutMasterIdLst>
    <p:handoutMasterId r:id="rId8"/>
  </p:handoutMasterIdLst>
  <p:sldIdLst>
    <p:sldId id="984" r:id="rId2"/>
    <p:sldId id="1051" r:id="rId3"/>
    <p:sldId id="1052" r:id="rId4"/>
    <p:sldId id="1053" r:id="rId5"/>
    <p:sldId id="1046" r:id="rId6"/>
  </p:sldIdLst>
  <p:sldSz cx="9906000" cy="6858000" type="A4"/>
  <p:notesSz cx="7315200" cy="96012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CA3A"/>
    <a:srgbClr val="004E90"/>
    <a:srgbClr val="336699"/>
    <a:srgbClr val="003366"/>
    <a:srgbClr val="FFFF66"/>
    <a:srgbClr val="9999FF"/>
    <a:srgbClr val="FF3300"/>
    <a:srgbClr val="C6D9EC"/>
    <a:srgbClr val="FF7C8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9875" autoAdjust="0"/>
  </p:normalViewPr>
  <p:slideViewPr>
    <p:cSldViewPr snapToGrid="0">
      <p:cViewPr varScale="1">
        <p:scale>
          <a:sx n="115" d="100"/>
          <a:sy n="115" d="100"/>
        </p:scale>
        <p:origin x="1284" y="108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0"/>
    </p:cViewPr>
  </p:sorterViewPr>
  <p:notesViewPr>
    <p:cSldViewPr snapToGrid="0">
      <p:cViewPr varScale="1">
        <p:scale>
          <a:sx n="77" d="100"/>
          <a:sy n="77" d="100"/>
        </p:scale>
        <p:origin x="-2142" y="-102"/>
      </p:cViewPr>
      <p:guideLst>
        <p:guide orient="horz" pos="3025"/>
        <p:guide pos="2304"/>
      </p:guideLst>
    </p:cSldViewPr>
  </p:notesViewPr>
  <p:gridSpacing cx="720089" cy="72008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l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42" tIns="45774" rIns="91542" bIns="45774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DC5F0B62-693A-490C-B4F2-D896338C0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3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0038" y="0"/>
            <a:ext cx="3206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9338" y="738188"/>
            <a:ext cx="5226050" cy="3617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4575175"/>
            <a:ext cx="5341938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0038" y="9155113"/>
            <a:ext cx="32067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63" tIns="45723" rIns="91463" bIns="45723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57E02ABA-C78C-458D-9B01-3FE088E04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22927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8110A-4E10-4EFB-A8B5-1FB4732E13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2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2AD6F-4195-495F-BA04-D06704884C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81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7D241-30FF-419A-8ACF-9CAF82F9F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7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7DDD8-C746-4C4A-A13C-6FF59D2867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28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F4E7AF-48F8-4584-B8A7-355067B273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9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135D8F-7520-4461-B902-1E7B91B2B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6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4BDA38-92E4-4E77-9313-35F59F89E2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42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6529F0-CE1A-4909-A8C1-9349929676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32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46345-9BA4-4C3B-A428-2BFFF3753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29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ACB38-F870-4A05-972F-D10912D448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69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808BB-350E-4CFC-B51C-103C93F51A89}" type="datetimeFigureOut">
              <a:rPr lang="ru-RU" smtClean="0"/>
              <a:pPr/>
              <a:t>16.07.2020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EE55B10-BF4C-4812-B431-0519F864BD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flipV="1">
            <a:off x="-6000" y="-2791"/>
            <a:ext cx="8180846" cy="6727010"/>
          </a:xfrm>
          <a:custGeom>
            <a:avLst/>
            <a:gdLst>
              <a:gd name="connsiteX0" fmla="*/ 0 w 7755737"/>
              <a:gd name="connsiteY0" fmla="*/ 0 h 6724720"/>
              <a:gd name="connsiteX1" fmla="*/ 6634928 w 7755737"/>
              <a:gd name="connsiteY1" fmla="*/ 0 h 6724720"/>
              <a:gd name="connsiteX2" fmla="*/ 7755737 w 7755737"/>
              <a:gd name="connsiteY2" fmla="*/ 1120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55737"/>
              <a:gd name="connsiteY0" fmla="*/ 0 h 6724720"/>
              <a:gd name="connsiteX1" fmla="*/ 2342328 w 7755737"/>
              <a:gd name="connsiteY1" fmla="*/ 0 h 6724720"/>
              <a:gd name="connsiteX2" fmla="*/ 7755737 w 7755737"/>
              <a:gd name="connsiteY2" fmla="*/ 1120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55737"/>
              <a:gd name="connsiteY0" fmla="*/ 0 h 6724720"/>
              <a:gd name="connsiteX1" fmla="*/ 2342328 w 7755737"/>
              <a:gd name="connsiteY1" fmla="*/ 0 h 6724720"/>
              <a:gd name="connsiteX2" fmla="*/ 7730337 w 7755737"/>
              <a:gd name="connsiteY2" fmla="*/ 6581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60482"/>
              <a:gd name="connsiteY0" fmla="*/ 0 h 6724720"/>
              <a:gd name="connsiteX1" fmla="*/ 2342328 w 7760482"/>
              <a:gd name="connsiteY1" fmla="*/ 0 h 6724720"/>
              <a:gd name="connsiteX2" fmla="*/ 7760482 w 7760482"/>
              <a:gd name="connsiteY2" fmla="*/ 6692341 h 6724720"/>
              <a:gd name="connsiteX3" fmla="*/ 7755737 w 7760482"/>
              <a:gd name="connsiteY3" fmla="*/ 6724720 h 6724720"/>
              <a:gd name="connsiteX4" fmla="*/ 0 w 7760482"/>
              <a:gd name="connsiteY4" fmla="*/ 6724720 h 6724720"/>
              <a:gd name="connsiteX5" fmla="*/ 0 w 7760482"/>
              <a:gd name="connsiteY5" fmla="*/ 0 h 6724720"/>
              <a:gd name="connsiteX0" fmla="*/ 0 w 8180846"/>
              <a:gd name="connsiteY0" fmla="*/ 0 h 6727010"/>
              <a:gd name="connsiteX1" fmla="*/ 2342328 w 8180846"/>
              <a:gd name="connsiteY1" fmla="*/ 0 h 6727010"/>
              <a:gd name="connsiteX2" fmla="*/ 8180846 w 8180846"/>
              <a:gd name="connsiteY2" fmla="*/ 6727010 h 6727010"/>
              <a:gd name="connsiteX3" fmla="*/ 7755737 w 8180846"/>
              <a:gd name="connsiteY3" fmla="*/ 6724720 h 6727010"/>
              <a:gd name="connsiteX4" fmla="*/ 0 w 8180846"/>
              <a:gd name="connsiteY4" fmla="*/ 6724720 h 6727010"/>
              <a:gd name="connsiteX5" fmla="*/ 0 w 8180846"/>
              <a:gd name="connsiteY5" fmla="*/ 0 h 67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0846" h="6727010">
                <a:moveTo>
                  <a:pt x="0" y="0"/>
                </a:moveTo>
                <a:lnTo>
                  <a:pt x="2342328" y="0"/>
                </a:lnTo>
                <a:lnTo>
                  <a:pt x="8180846" y="6727010"/>
                </a:lnTo>
                <a:lnTo>
                  <a:pt x="7755737" y="6724720"/>
                </a:lnTo>
                <a:lnTo>
                  <a:pt x="0" y="6724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89119" y="2165684"/>
            <a:ext cx="4687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Оборудование для </a:t>
            </a:r>
            <a:r>
              <a:rPr lang="ru-RU" sz="2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магазиностроения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05" y="5444329"/>
            <a:ext cx="1966261" cy="704616"/>
          </a:xfrm>
          <a:prstGeom prst="rect">
            <a:avLst/>
          </a:prstGeom>
        </p:spPr>
      </p:pic>
      <p:pic>
        <p:nvPicPr>
          <p:cNvPr id="1026" name="Picture 2" descr="C:\Users\kuprina\Documents\полоса для през 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0" y="6579504"/>
            <a:ext cx="9910800" cy="27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prina\Documents\дерево для презентации 201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" y="451482"/>
            <a:ext cx="4724380" cy="61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59852" y="5861032"/>
            <a:ext cx="78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2020</a:t>
            </a:r>
            <a:endParaRPr lang="ru-R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828800" y="625642"/>
            <a:ext cx="8077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7"/>
          <a:stretch/>
        </p:blipFill>
        <p:spPr>
          <a:xfrm>
            <a:off x="330818" y="339928"/>
            <a:ext cx="1363102" cy="331489"/>
          </a:xfrm>
          <a:prstGeom prst="rect">
            <a:avLst/>
          </a:prstGeom>
        </p:spPr>
      </p:pic>
      <p:pic>
        <p:nvPicPr>
          <p:cNvPr id="11" name="Picture 2" descr="C:\Users\kuprina\Documents\полоса для през 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" y="6579505"/>
            <a:ext cx="9907200" cy="2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2099" y="862597"/>
            <a:ext cx="56019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Глубина</a:t>
            </a:r>
            <a:endParaRPr lang="ru-RU" sz="1400" dirty="0"/>
          </a:p>
          <a:p>
            <a:r>
              <a:rPr lang="ru-RU" sz="1400" b="1" dirty="0" smtClean="0"/>
              <a:t>987 мм</a:t>
            </a:r>
            <a:r>
              <a:rPr lang="en-US" sz="1400" dirty="0" smtClean="0"/>
              <a:t>, </a:t>
            </a:r>
            <a:endParaRPr lang="ru-RU" sz="1400" dirty="0"/>
          </a:p>
          <a:p>
            <a:r>
              <a:rPr lang="ru-RU" sz="1400" dirty="0" smtClean="0"/>
              <a:t>Высота</a:t>
            </a:r>
            <a:endParaRPr lang="ru-RU" sz="1400" dirty="0"/>
          </a:p>
          <a:p>
            <a:r>
              <a:rPr lang="ru-RU" sz="1400" b="1" dirty="0" smtClean="0"/>
              <a:t>1030</a:t>
            </a:r>
            <a:endParaRPr lang="en-US" sz="1400" dirty="0"/>
          </a:p>
          <a:p>
            <a:r>
              <a:rPr lang="ru-RU" sz="1400" dirty="0"/>
              <a:t>Размерный ряд: мм</a:t>
            </a:r>
          </a:p>
          <a:p>
            <a:r>
              <a:rPr lang="ru-RU" sz="1400" b="1" dirty="0" smtClean="0"/>
              <a:t>1250</a:t>
            </a:r>
            <a:r>
              <a:rPr lang="ru-RU" sz="1400" dirty="0" smtClean="0"/>
              <a:t>/</a:t>
            </a:r>
            <a:r>
              <a:rPr lang="ru-RU" sz="1400" b="1" dirty="0" smtClean="0"/>
              <a:t>1875</a:t>
            </a:r>
            <a:r>
              <a:rPr lang="ru-RU" sz="1400" dirty="0" smtClean="0"/>
              <a:t>/</a:t>
            </a:r>
            <a:r>
              <a:rPr lang="ru-RU" sz="1400" b="1" dirty="0" smtClean="0"/>
              <a:t>2500</a:t>
            </a:r>
            <a:endParaRPr lang="ru-RU" sz="1400" b="1" dirty="0"/>
          </a:p>
          <a:p>
            <a:endParaRPr lang="ru-RU" sz="1400" dirty="0"/>
          </a:p>
          <a:p>
            <a:r>
              <a:rPr lang="ru-RU" sz="1400" dirty="0"/>
              <a:t>Диапазон рабочих температур (без </a:t>
            </a:r>
            <a:r>
              <a:rPr lang="ru-RU" sz="1400" dirty="0" smtClean="0"/>
              <a:t>крышек) </a:t>
            </a:r>
            <a:r>
              <a:rPr lang="ru-RU" sz="1400" b="1" dirty="0" smtClean="0"/>
              <a:t>-1</a:t>
            </a:r>
            <a:r>
              <a:rPr lang="ru-RU" sz="1400" b="1" dirty="0" smtClean="0"/>
              <a:t>...+5 </a:t>
            </a:r>
            <a:r>
              <a:rPr lang="ru-RU" sz="1400" dirty="0"/>
              <a:t>°C</a:t>
            </a:r>
            <a:endParaRPr lang="ru-RU" sz="1400" b="1" dirty="0"/>
          </a:p>
          <a:p>
            <a:r>
              <a:rPr lang="ru-RU" sz="1400" dirty="0"/>
              <a:t>Диапазон рабочих температур </a:t>
            </a:r>
            <a:r>
              <a:rPr lang="ru-RU" sz="1400" dirty="0" smtClean="0"/>
              <a:t>(с крышками)  </a:t>
            </a:r>
            <a:r>
              <a:rPr lang="ru-RU" sz="1400" b="1" dirty="0" smtClean="0"/>
              <a:t>-22...-18 </a:t>
            </a:r>
            <a:r>
              <a:rPr lang="ru-RU" sz="1400" dirty="0"/>
              <a:t>°</a:t>
            </a:r>
            <a:r>
              <a:rPr lang="ru-RU" sz="1400" dirty="0" smtClean="0"/>
              <a:t>C</a:t>
            </a:r>
          </a:p>
          <a:p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400" b="1" dirty="0"/>
              <a:t>Оборудование соответствует 3 климатическому классу - </a:t>
            </a:r>
          </a:p>
          <a:p>
            <a:r>
              <a:rPr lang="ru-RU" sz="1400" dirty="0"/>
              <a:t>Температура окружающей среды -  +12...+25 °С, влажность не выше 60%. Подходит для средней полосы России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495446" y="210124"/>
            <a:ext cx="542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БОНЕТА ХОЛОДИЛЬНАЯ/МОРОЗИЛЬНАЯ </a:t>
            </a:r>
            <a:r>
              <a:rPr lang="en-US" sz="1400" b="1" dirty="0" smtClean="0"/>
              <a:t>CARINO</a:t>
            </a:r>
            <a:r>
              <a:rPr lang="ru-RU" sz="1400" b="1" dirty="0" smtClean="0"/>
              <a:t> </a:t>
            </a:r>
            <a:r>
              <a:rPr lang="en-US" sz="1400" b="1" dirty="0"/>
              <a:t>PLUG-IN</a:t>
            </a:r>
            <a:endParaRPr lang="ru-RU" sz="1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265" y="671417"/>
            <a:ext cx="3930746" cy="358707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9533" y="3936494"/>
            <a:ext cx="56044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Н</a:t>
            </a:r>
            <a:r>
              <a:rPr lang="ru-RU" sz="1400" b="1" dirty="0"/>
              <a:t>аше </a:t>
            </a:r>
            <a:r>
              <a:rPr lang="ru-RU" sz="1400" b="1" dirty="0"/>
              <a:t>главное преимущество:</a:t>
            </a:r>
            <a:endParaRPr lang="ru-RU" sz="1400" b="1" dirty="0"/>
          </a:p>
          <a:p>
            <a:r>
              <a:rPr lang="ru-RU" sz="1400" dirty="0"/>
              <a:t>– </a:t>
            </a:r>
            <a:r>
              <a:rPr lang="ru-RU" sz="1400" dirty="0" smtClean="0"/>
              <a:t>Широкий </a:t>
            </a:r>
            <a:r>
              <a:rPr lang="ru-RU" sz="1400" dirty="0"/>
              <a:t>температурный режим от +5 до -22. У конкурентов в основном или -18-22 или </a:t>
            </a:r>
            <a:r>
              <a:rPr lang="ru-RU" sz="1400" dirty="0" smtClean="0"/>
              <a:t>+1+7</a:t>
            </a:r>
            <a:endParaRPr lang="ru-RU" sz="1400" dirty="0"/>
          </a:p>
          <a:p>
            <a:r>
              <a:rPr lang="ru-RU" sz="1400" dirty="0"/>
              <a:t>– При одинаковых размерах наши </a:t>
            </a:r>
            <a:r>
              <a:rPr lang="ru-RU" sz="1400" dirty="0" err="1"/>
              <a:t>бонеты</a:t>
            </a:r>
            <a:r>
              <a:rPr lang="ru-RU" sz="1400" dirty="0"/>
              <a:t> имеют </a:t>
            </a:r>
            <a:r>
              <a:rPr lang="ru-RU" sz="1400" dirty="0" err="1"/>
              <a:t>бОльшую</a:t>
            </a:r>
            <a:r>
              <a:rPr lang="ru-RU" sz="1400" dirty="0"/>
              <a:t> вместимость</a:t>
            </a:r>
          </a:p>
          <a:p>
            <a:r>
              <a:rPr lang="ru-RU" sz="1400" dirty="0"/>
              <a:t>– Боковые стеклопакеты из закалённого с текла с </a:t>
            </a:r>
            <a:r>
              <a:rPr lang="en-US" sz="1400" dirty="0" err="1" smtClean="0"/>
              <a:t>i</a:t>
            </a:r>
            <a:r>
              <a:rPr lang="ru-RU" sz="1400" dirty="0" smtClean="0"/>
              <a:t> </a:t>
            </a:r>
            <a:r>
              <a:rPr lang="ru-RU" sz="1400" dirty="0"/>
              <a:t>покрытием и газом </a:t>
            </a:r>
            <a:r>
              <a:rPr lang="ru-RU" sz="1400" dirty="0" smtClean="0"/>
              <a:t>внутри</a:t>
            </a:r>
          </a:p>
          <a:p>
            <a:r>
              <a:rPr lang="ru-RU" sz="1400" dirty="0"/>
              <a:t>– Высокие боковые стекла увеличивающие обзор</a:t>
            </a:r>
          </a:p>
          <a:p>
            <a:r>
              <a:rPr lang="ru-RU" sz="1400" dirty="0" smtClean="0"/>
              <a:t>– </a:t>
            </a:r>
            <a:r>
              <a:rPr lang="ru-RU" sz="1400" dirty="0"/>
              <a:t>Ночные крышки из закалённого </a:t>
            </a:r>
            <a:r>
              <a:rPr lang="ru-RU" sz="1400" dirty="0" smtClean="0"/>
              <a:t>стекла</a:t>
            </a:r>
          </a:p>
          <a:p>
            <a:r>
              <a:rPr lang="ru-RU" sz="1400" dirty="0"/>
              <a:t>– Большая вместимость</a:t>
            </a:r>
          </a:p>
          <a:p>
            <a:r>
              <a:rPr lang="ru-RU" sz="1400" dirty="0" smtClean="0"/>
              <a:t>– </a:t>
            </a:r>
            <a:r>
              <a:rPr lang="ru-RU" sz="1400" dirty="0"/>
              <a:t>Низкое энергопотребление</a:t>
            </a:r>
          </a:p>
        </p:txBody>
      </p:sp>
    </p:spTree>
    <p:extLst>
      <p:ext uri="{BB962C8B-B14F-4D97-AF65-F5344CB8AC3E}">
        <p14:creationId xmlns:p14="http://schemas.microsoft.com/office/powerpoint/2010/main" val="187651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828800" y="625642"/>
            <a:ext cx="8077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7"/>
          <a:stretch/>
        </p:blipFill>
        <p:spPr>
          <a:xfrm>
            <a:off x="330818" y="339928"/>
            <a:ext cx="1363102" cy="331489"/>
          </a:xfrm>
          <a:prstGeom prst="rect">
            <a:avLst/>
          </a:prstGeom>
        </p:spPr>
      </p:pic>
      <p:pic>
        <p:nvPicPr>
          <p:cNvPr id="11" name="Picture 2" descr="C:\Users\kuprina\Documents\полоса для през 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" y="6579505"/>
            <a:ext cx="9907200" cy="2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0818" y="845589"/>
            <a:ext cx="5601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r>
              <a:rPr lang="ru-RU" sz="1400" b="1" dirty="0" smtClean="0"/>
              <a:t>Стандартная комплектация:</a:t>
            </a:r>
            <a:endParaRPr lang="en-US" sz="1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smtClean="0"/>
              <a:t>Электронный </a:t>
            </a:r>
            <a:r>
              <a:rPr lang="ru-RU" sz="1400" dirty="0"/>
              <a:t>блок управления</a:t>
            </a:r>
          </a:p>
          <a:p>
            <a:endParaRPr lang="en-US" sz="1400" dirty="0" smtClean="0"/>
          </a:p>
          <a:p>
            <a:endParaRPr lang="ru-RU" sz="1400" dirty="0" smtClean="0"/>
          </a:p>
          <a:p>
            <a:r>
              <a:rPr lang="ru-RU" sz="1400" b="1" dirty="0" smtClean="0"/>
              <a:t>Опции: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Ночные </a:t>
            </a:r>
            <a:r>
              <a:rPr lang="ru-RU" sz="1400" dirty="0" smtClean="0"/>
              <a:t>крышки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 err="1"/>
              <a:t>Суперструктура</a:t>
            </a:r>
            <a:r>
              <a:rPr lang="ru-RU" sz="1400" dirty="0"/>
              <a:t> двусторонняя без </a:t>
            </a:r>
            <a:r>
              <a:rPr lang="ru-RU" sz="1400" dirty="0" smtClean="0"/>
              <a:t>подсветки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/>
              <a:t>Подсветка </a:t>
            </a:r>
            <a:r>
              <a:rPr lang="ru-RU" sz="1400" dirty="0" err="1"/>
              <a:t>суперструктуры</a:t>
            </a:r>
            <a:endParaRPr lang="ru-RU" sz="1400" dirty="0" smtClean="0"/>
          </a:p>
          <a:p>
            <a:endParaRPr lang="ru-RU" sz="800" dirty="0"/>
          </a:p>
          <a:p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30" y="671417"/>
            <a:ext cx="4314816" cy="43447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95446" y="210124"/>
            <a:ext cx="542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БОНЕТА ХОЛОДИЛЬНАЯ/МОРОЗИЛЬНАЯ </a:t>
            </a:r>
            <a:r>
              <a:rPr lang="en-US" sz="1400" b="1" dirty="0" smtClean="0"/>
              <a:t>CARINO</a:t>
            </a:r>
            <a:r>
              <a:rPr lang="ru-RU" sz="1400" b="1" dirty="0" smtClean="0"/>
              <a:t> </a:t>
            </a:r>
            <a:r>
              <a:rPr lang="en-US" sz="1400" b="1" dirty="0"/>
              <a:t>PLUG-IN</a:t>
            </a: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" y="3373859"/>
            <a:ext cx="5469331" cy="306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1828800" y="625642"/>
            <a:ext cx="8077200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37"/>
          <a:stretch/>
        </p:blipFill>
        <p:spPr>
          <a:xfrm>
            <a:off x="330818" y="339928"/>
            <a:ext cx="1363102" cy="331489"/>
          </a:xfrm>
          <a:prstGeom prst="rect">
            <a:avLst/>
          </a:prstGeom>
        </p:spPr>
      </p:pic>
      <p:pic>
        <p:nvPicPr>
          <p:cNvPr id="11" name="Picture 2" descr="C:\Users\kuprina\Documents\полоса для през 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" y="6579505"/>
            <a:ext cx="9907200" cy="2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0818" y="943812"/>
            <a:ext cx="560190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endParaRPr lang="ru-RU" sz="800" dirty="0"/>
          </a:p>
          <a:p>
            <a:r>
              <a:rPr lang="ru-RU" sz="1400" b="1" dirty="0"/>
              <a:t>Ключевые особенности </a:t>
            </a:r>
            <a:r>
              <a:rPr lang="en-US" sz="1400" b="1" dirty="0"/>
              <a:t>CARINO</a:t>
            </a:r>
            <a:r>
              <a:rPr lang="ru-RU" sz="1400" b="1" dirty="0" smtClean="0"/>
              <a:t> </a:t>
            </a:r>
            <a:r>
              <a:rPr lang="en-US" sz="1400" b="1" dirty="0"/>
              <a:t>PLUG-IN:</a:t>
            </a:r>
            <a:endParaRPr lang="ru-RU" sz="1400" b="1" dirty="0"/>
          </a:p>
          <a:p>
            <a:pPr marL="342900" indent="-342900">
              <a:buFont typeface="+mj-lt"/>
              <a:buAutoNum type="arabicPeriod"/>
            </a:pPr>
            <a:r>
              <a:rPr lang="ru-RU" sz="1400" dirty="0"/>
              <a:t>Срок </a:t>
            </a:r>
            <a:r>
              <a:rPr lang="ru-RU" sz="1400" dirty="0" smtClean="0"/>
              <a:t>производства</a:t>
            </a:r>
            <a:r>
              <a:rPr lang="en-US" sz="1400" dirty="0" smtClean="0"/>
              <a:t> </a:t>
            </a:r>
            <a:r>
              <a:rPr lang="ru-RU" sz="1400" dirty="0" smtClean="0"/>
              <a:t>(покраска </a:t>
            </a:r>
            <a:r>
              <a:rPr lang="ru-RU" sz="1400" dirty="0"/>
              <a:t>в наши стандартные цвета по шкале </a:t>
            </a:r>
            <a:r>
              <a:rPr lang="en-US" sz="1400" dirty="0"/>
              <a:t>RAL</a:t>
            </a:r>
            <a:r>
              <a:rPr lang="en-US" sz="1400" dirty="0" smtClean="0"/>
              <a:t>):</a:t>
            </a:r>
            <a:endParaRPr lang="en-US" sz="1400" dirty="0"/>
          </a:p>
          <a:p>
            <a:r>
              <a:rPr lang="ru-RU" sz="1400" dirty="0" smtClean="0"/>
              <a:t>                                 </a:t>
            </a:r>
            <a:r>
              <a:rPr lang="en-US" sz="1400" dirty="0" smtClean="0"/>
              <a:t>–</a:t>
            </a:r>
            <a:r>
              <a:rPr lang="ru-RU" sz="1400" dirty="0" smtClean="0"/>
              <a:t> 6 </a:t>
            </a:r>
            <a:r>
              <a:rPr lang="ru-RU" sz="1400" dirty="0" smtClean="0"/>
              <a:t>недель</a:t>
            </a:r>
            <a:endParaRPr lang="ru-RU" sz="1400" dirty="0"/>
          </a:p>
          <a:p>
            <a:pPr marL="342900" indent="-342900">
              <a:buFont typeface="+mj-lt"/>
              <a:buAutoNum type="arabicPeriod"/>
            </a:pPr>
            <a:endParaRPr lang="ru-RU" sz="1400" dirty="0"/>
          </a:p>
          <a:p>
            <a:r>
              <a:rPr lang="en-US" sz="1400" dirty="0" smtClean="0"/>
              <a:t>2.    </a:t>
            </a:r>
            <a:r>
              <a:rPr lang="ru-RU" sz="1400" dirty="0" smtClean="0"/>
              <a:t>Цветовая </a:t>
            </a:r>
            <a:r>
              <a:rPr lang="ru-RU" sz="1400" dirty="0"/>
              <a:t>гамма по шкале </a:t>
            </a:r>
            <a:r>
              <a:rPr lang="en-US" sz="1400" dirty="0"/>
              <a:t>RAL </a:t>
            </a:r>
            <a:r>
              <a:rPr lang="ru-RU" sz="1400" dirty="0"/>
              <a:t>может быть любая! Увеличивает срок производства на время закупки краски 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t="60312" r="94315" b="36436"/>
          <a:stretch>
            <a:fillRect/>
          </a:stretch>
        </p:blipFill>
        <p:spPr bwMode="auto">
          <a:xfrm>
            <a:off x="613642" y="4772059"/>
            <a:ext cx="946920" cy="53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7" t="17583" r="25354" b="78233"/>
          <a:stretch>
            <a:fillRect/>
          </a:stretch>
        </p:blipFill>
        <p:spPr bwMode="auto">
          <a:xfrm>
            <a:off x="3620375" y="4775748"/>
            <a:ext cx="881669" cy="47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2" t="18022" r="31543" b="78021"/>
          <a:stretch>
            <a:fillRect/>
          </a:stretch>
        </p:blipFill>
        <p:spPr bwMode="auto">
          <a:xfrm>
            <a:off x="2091935" y="4776254"/>
            <a:ext cx="946919" cy="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91869" r="82050" b="3516"/>
          <a:stretch>
            <a:fillRect/>
          </a:stretch>
        </p:blipFill>
        <p:spPr bwMode="auto">
          <a:xfrm>
            <a:off x="4966626" y="4772059"/>
            <a:ext cx="913695" cy="4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9" t="18022" r="82025" b="78023"/>
          <a:stretch>
            <a:fillRect/>
          </a:stretch>
        </p:blipFill>
        <p:spPr bwMode="auto">
          <a:xfrm>
            <a:off x="7834527" y="4781496"/>
            <a:ext cx="946920" cy="4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9" t="84395" r="51283" b="11649"/>
          <a:stretch>
            <a:fillRect/>
          </a:stretch>
        </p:blipFill>
        <p:spPr bwMode="auto">
          <a:xfrm>
            <a:off x="6408883" y="4808691"/>
            <a:ext cx="897082" cy="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1" t="59340" r="25478" b="36925"/>
          <a:stretch>
            <a:fillRect/>
          </a:stretch>
        </p:blipFill>
        <p:spPr bwMode="auto">
          <a:xfrm>
            <a:off x="2100262" y="5747897"/>
            <a:ext cx="980145" cy="48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http://seo.tredx.ru/files/uploads/her/r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23" t="92346" r="6801" b="3296"/>
          <a:stretch>
            <a:fillRect/>
          </a:stretch>
        </p:blipFill>
        <p:spPr bwMode="auto">
          <a:xfrm>
            <a:off x="3620376" y="5737753"/>
            <a:ext cx="980145" cy="4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140490" y="5737753"/>
            <a:ext cx="927594" cy="4236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23" name="Рисунок 22" descr="http://seo.tredx.ru/files/uploads/her/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3" t="41978" r="19289" b="53407"/>
          <a:stretch>
            <a:fillRect/>
          </a:stretch>
        </p:blipFill>
        <p:spPr bwMode="auto">
          <a:xfrm>
            <a:off x="613373" y="5738861"/>
            <a:ext cx="946920" cy="49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87" y="975472"/>
            <a:ext cx="3973279" cy="330281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495446" y="210124"/>
            <a:ext cx="54286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/>
              <a:t>БОНЕТА ХОЛОДИЛЬНАЯ/МОРОЗИЛЬНАЯ </a:t>
            </a:r>
            <a:r>
              <a:rPr lang="en-US" sz="1400" b="1" dirty="0" smtClean="0"/>
              <a:t>CARINO</a:t>
            </a:r>
            <a:r>
              <a:rPr lang="ru-RU" sz="1400" b="1" dirty="0" smtClean="0"/>
              <a:t> </a:t>
            </a:r>
            <a:r>
              <a:rPr lang="en-US" sz="1400" b="1" dirty="0"/>
              <a:t>PLUG-IN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03856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ый треугольник 5"/>
          <p:cNvSpPr/>
          <p:nvPr/>
        </p:nvSpPr>
        <p:spPr>
          <a:xfrm flipV="1">
            <a:off x="-6000" y="-2791"/>
            <a:ext cx="8180846" cy="6727010"/>
          </a:xfrm>
          <a:custGeom>
            <a:avLst/>
            <a:gdLst>
              <a:gd name="connsiteX0" fmla="*/ 0 w 7755737"/>
              <a:gd name="connsiteY0" fmla="*/ 0 h 6724720"/>
              <a:gd name="connsiteX1" fmla="*/ 6634928 w 7755737"/>
              <a:gd name="connsiteY1" fmla="*/ 0 h 6724720"/>
              <a:gd name="connsiteX2" fmla="*/ 7755737 w 7755737"/>
              <a:gd name="connsiteY2" fmla="*/ 1120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55737"/>
              <a:gd name="connsiteY0" fmla="*/ 0 h 6724720"/>
              <a:gd name="connsiteX1" fmla="*/ 2342328 w 7755737"/>
              <a:gd name="connsiteY1" fmla="*/ 0 h 6724720"/>
              <a:gd name="connsiteX2" fmla="*/ 7755737 w 7755737"/>
              <a:gd name="connsiteY2" fmla="*/ 1120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55737"/>
              <a:gd name="connsiteY0" fmla="*/ 0 h 6724720"/>
              <a:gd name="connsiteX1" fmla="*/ 2342328 w 7755737"/>
              <a:gd name="connsiteY1" fmla="*/ 0 h 6724720"/>
              <a:gd name="connsiteX2" fmla="*/ 7730337 w 7755737"/>
              <a:gd name="connsiteY2" fmla="*/ 6581809 h 6724720"/>
              <a:gd name="connsiteX3" fmla="*/ 7755737 w 7755737"/>
              <a:gd name="connsiteY3" fmla="*/ 6724720 h 6724720"/>
              <a:gd name="connsiteX4" fmla="*/ 0 w 7755737"/>
              <a:gd name="connsiteY4" fmla="*/ 6724720 h 6724720"/>
              <a:gd name="connsiteX5" fmla="*/ 0 w 7755737"/>
              <a:gd name="connsiteY5" fmla="*/ 0 h 6724720"/>
              <a:gd name="connsiteX0" fmla="*/ 0 w 7760482"/>
              <a:gd name="connsiteY0" fmla="*/ 0 h 6724720"/>
              <a:gd name="connsiteX1" fmla="*/ 2342328 w 7760482"/>
              <a:gd name="connsiteY1" fmla="*/ 0 h 6724720"/>
              <a:gd name="connsiteX2" fmla="*/ 7760482 w 7760482"/>
              <a:gd name="connsiteY2" fmla="*/ 6692341 h 6724720"/>
              <a:gd name="connsiteX3" fmla="*/ 7755737 w 7760482"/>
              <a:gd name="connsiteY3" fmla="*/ 6724720 h 6724720"/>
              <a:gd name="connsiteX4" fmla="*/ 0 w 7760482"/>
              <a:gd name="connsiteY4" fmla="*/ 6724720 h 6724720"/>
              <a:gd name="connsiteX5" fmla="*/ 0 w 7760482"/>
              <a:gd name="connsiteY5" fmla="*/ 0 h 6724720"/>
              <a:gd name="connsiteX0" fmla="*/ 0 w 8180846"/>
              <a:gd name="connsiteY0" fmla="*/ 0 h 6727010"/>
              <a:gd name="connsiteX1" fmla="*/ 2342328 w 8180846"/>
              <a:gd name="connsiteY1" fmla="*/ 0 h 6727010"/>
              <a:gd name="connsiteX2" fmla="*/ 8180846 w 8180846"/>
              <a:gd name="connsiteY2" fmla="*/ 6727010 h 6727010"/>
              <a:gd name="connsiteX3" fmla="*/ 7755737 w 8180846"/>
              <a:gd name="connsiteY3" fmla="*/ 6724720 h 6727010"/>
              <a:gd name="connsiteX4" fmla="*/ 0 w 8180846"/>
              <a:gd name="connsiteY4" fmla="*/ 6724720 h 6727010"/>
              <a:gd name="connsiteX5" fmla="*/ 0 w 8180846"/>
              <a:gd name="connsiteY5" fmla="*/ 0 h 6727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80846" h="6727010">
                <a:moveTo>
                  <a:pt x="0" y="0"/>
                </a:moveTo>
                <a:lnTo>
                  <a:pt x="2342328" y="0"/>
                </a:lnTo>
                <a:lnTo>
                  <a:pt x="8180846" y="6727010"/>
                </a:lnTo>
                <a:lnTo>
                  <a:pt x="7755737" y="6724720"/>
                </a:lnTo>
                <a:lnTo>
                  <a:pt x="0" y="67247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89119" y="2165684"/>
            <a:ext cx="4687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</a:t>
            </a:r>
          </a:p>
          <a:p>
            <a:pPr algn="r"/>
            <a:r>
              <a:rPr lang="ru-RU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ЗА ВНИМАНИЕ!</a:t>
            </a:r>
            <a:endParaRPr lang="ru-RU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05" y="5444329"/>
            <a:ext cx="1966261" cy="704616"/>
          </a:xfrm>
          <a:prstGeom prst="rect">
            <a:avLst/>
          </a:prstGeom>
        </p:spPr>
      </p:pic>
      <p:pic>
        <p:nvPicPr>
          <p:cNvPr id="1026" name="Picture 2" descr="C:\Users\kuprina\Documents\полоса для през 2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" y="6579505"/>
            <a:ext cx="9907200" cy="2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uprina\Documents\дерево для презентации 2019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1" y="451482"/>
            <a:ext cx="4724380" cy="61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9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104963</TotalTime>
  <Words>205</Words>
  <Application>Microsoft Office PowerPoint</Application>
  <PresentationFormat>Лист A4 (210x297 мм)</PresentationFormat>
  <Paragraphs>44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Renova Capital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Dmitri Levonian</dc:creator>
  <cp:lastModifiedBy>Никишин Сергей Геннадьевич</cp:lastModifiedBy>
  <cp:revision>5845</cp:revision>
  <dcterms:created xsi:type="dcterms:W3CDTF">2003-03-19T14:08:00Z</dcterms:created>
  <dcterms:modified xsi:type="dcterms:W3CDTF">2020-07-16T07:47:10Z</dcterms:modified>
</cp:coreProperties>
</file>